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60" r:id="rId2"/>
    <p:sldId id="261" r:id="rId3"/>
  </p:sldIdLst>
  <p:sldSz cx="9144000" cy="6858000" type="letter"/>
  <p:notesSz cx="7010400" cy="11490325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28" userDrawn="1">
          <p15:clr>
            <a:srgbClr val="A4A3A4"/>
          </p15:clr>
        </p15:guide>
        <p15:guide id="2" pos="301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93" autoAdjust="0"/>
  </p:normalViewPr>
  <p:slideViewPr>
    <p:cSldViewPr snapToGrid="0">
      <p:cViewPr varScale="1">
        <p:scale>
          <a:sx n="115" d="100"/>
          <a:sy n="115" d="100"/>
        </p:scale>
        <p:origin x="1416" y="90"/>
      </p:cViewPr>
      <p:guideLst>
        <p:guide orient="horz" pos="2228"/>
        <p:guide pos="301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5715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925" y="0"/>
            <a:ext cx="3038475" cy="57150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t" anchorCtr="0" compatLnSpc="1">
            <a:prstTxWarp prst="textNoShape">
              <a:avLst/>
            </a:prstTxWarp>
          </a:bodyPr>
          <a:lstStyle>
            <a:lvl1pPr algn="r"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10955338"/>
            <a:ext cx="3038475" cy="5730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defTabSz="1052513">
              <a:defRPr sz="1400">
                <a:latin typeface="Arial" charset="0"/>
              </a:defRPr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925" y="10955338"/>
            <a:ext cx="3038475" cy="5730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105238" tIns="52619" rIns="105238" bIns="52619" numCol="1" anchor="b" anchorCtr="0" compatLnSpc="1">
            <a:prstTxWarp prst="textNoShape">
              <a:avLst/>
            </a:prstTxWarp>
          </a:bodyPr>
          <a:lstStyle>
            <a:lvl1pPr algn="r" defTabSz="1052513">
              <a:defRPr sz="1400" smtClean="0"/>
            </a:lvl1pPr>
          </a:lstStyle>
          <a:p>
            <a:pPr>
              <a:defRPr/>
            </a:pPr>
            <a:fld id="{6DBC1234-8502-4082-8CD4-553568A969A8}" type="slidenum">
              <a:rPr lang="es-ES_tradnl" altLang="es-MX"/>
              <a:pPr>
                <a:defRPr/>
              </a:pPr>
              <a:t>‹Nº›</a:t>
            </a:fld>
            <a:endParaRPr lang="es-ES_tradnl" altLang="es-MX"/>
          </a:p>
        </p:txBody>
      </p:sp>
    </p:spTree>
    <p:extLst>
      <p:ext uri="{BB962C8B-B14F-4D97-AF65-F5344CB8AC3E}">
        <p14:creationId xmlns:p14="http://schemas.microsoft.com/office/powerpoint/2010/main" val="10376597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674486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defTabSz="7620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6832359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75016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4239452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592861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1604969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676931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9920544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159914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524492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28974937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MX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</p:spTree>
    <p:extLst>
      <p:ext uri="{BB962C8B-B14F-4D97-AF65-F5344CB8AC3E}">
        <p14:creationId xmlns:p14="http://schemas.microsoft.com/office/powerpoint/2010/main" val="10748137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8"/>
          <p:cNvSpPr>
            <a:spLocks noChangeArrowheads="1"/>
          </p:cNvSpPr>
          <p:nvPr/>
        </p:nvSpPr>
        <p:spPr bwMode="auto">
          <a:xfrm>
            <a:off x="0" y="1588"/>
            <a:ext cx="9144000" cy="6702425"/>
          </a:xfrm>
          <a:prstGeom prst="rect">
            <a:avLst/>
          </a:prstGeom>
          <a:noFill/>
          <a:ln w="31750">
            <a:solidFill>
              <a:schemeClr val="tx1"/>
            </a:solidFill>
            <a:miter lim="800000"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defRPr/>
            </a:pPr>
            <a:endParaRPr lang="es-MX" altLang="es-MX" smtClean="0"/>
          </a:p>
        </p:txBody>
      </p:sp>
      <p:sp>
        <p:nvSpPr>
          <p:cNvPr id="1027" name="Rectangle 9"/>
          <p:cNvSpPr>
            <a:spLocks noChangeArrowheads="1"/>
          </p:cNvSpPr>
          <p:nvPr/>
        </p:nvSpPr>
        <p:spPr bwMode="auto">
          <a:xfrm>
            <a:off x="8210550" y="6673850"/>
            <a:ext cx="927100" cy="231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r" eaLnBrk="1" hangingPunct="1">
              <a:spcBef>
                <a:spcPct val="50000"/>
              </a:spcBef>
              <a:defRPr/>
            </a:pPr>
            <a:r>
              <a:rPr lang="es-ES_tradnl" altLang="es-MX" sz="900" b="1" dirty="0" smtClean="0"/>
              <a:t>SIS-2025</a:t>
            </a:r>
          </a:p>
        </p:txBody>
      </p:sp>
      <p:sp>
        <p:nvSpPr>
          <p:cNvPr id="1028" name="Text Box 27"/>
          <p:cNvSpPr txBox="1">
            <a:spLocks noChangeArrowheads="1"/>
          </p:cNvSpPr>
          <p:nvPr userDrawn="1"/>
        </p:nvSpPr>
        <p:spPr bwMode="auto">
          <a:xfrm>
            <a:off x="6926263" y="60325"/>
            <a:ext cx="2151062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200" b="1" dirty="0" smtClean="0"/>
              <a:t>REGISTRO PERMANENTE</a:t>
            </a:r>
          </a:p>
          <a:p>
            <a:pPr algn="ctr">
              <a:defRPr/>
            </a:pPr>
            <a:r>
              <a:rPr lang="es-ES_tradnl" sz="1200" b="1" dirty="0" smtClean="0"/>
              <a:t>SINBA-SIS-E2 </a:t>
            </a:r>
            <a:endParaRPr lang="es-ES_tradnl" sz="1200" dirty="0" smtClean="0"/>
          </a:p>
        </p:txBody>
      </p:sp>
      <p:sp>
        <p:nvSpPr>
          <p:cNvPr id="1029" name="Text Box 34"/>
          <p:cNvSpPr txBox="1">
            <a:spLocks noChangeArrowheads="1"/>
          </p:cNvSpPr>
          <p:nvPr userDrawn="1"/>
        </p:nvSpPr>
        <p:spPr bwMode="auto">
          <a:xfrm>
            <a:off x="1827213" y="76200"/>
            <a:ext cx="5180338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>
              <a:defRPr/>
            </a:pPr>
            <a:r>
              <a:rPr lang="es-ES_tradnl" sz="1000" b="1" dirty="0" smtClean="0"/>
              <a:t>BIENESTAR PARA LA SALUD COMUNITARIA</a:t>
            </a:r>
          </a:p>
          <a:p>
            <a:pPr algn="ctr">
              <a:defRPr/>
            </a:pPr>
            <a:r>
              <a:rPr lang="es-ES_tradnl" sz="1000" b="1" dirty="0" smtClean="0"/>
              <a:t>Embarazo, parto y puerperio</a:t>
            </a:r>
            <a:endParaRPr lang="es-ES" sz="1000" b="1" dirty="0" smtClean="0"/>
          </a:p>
        </p:txBody>
      </p:sp>
      <p:pic>
        <p:nvPicPr>
          <p:cNvPr id="9" name="Imagen 8">
            <a:extLst>
              <a:ext uri="{FF2B5EF4-FFF2-40B4-BE49-F238E27FC236}">
                <a16:creationId xmlns:a16="http://schemas.microsoft.com/office/drawing/2014/main" id="{41001B9B-1F71-5A07-10F5-04480442B208}"/>
              </a:ext>
            </a:extLst>
          </p:cNvPr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1370" y="134091"/>
            <a:ext cx="2119184" cy="309668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defTabSz="7620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defTabSz="762000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defTabSz="762000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Line 16"/>
          <p:cNvSpPr>
            <a:spLocks noChangeShapeType="1"/>
          </p:cNvSpPr>
          <p:nvPr/>
        </p:nvSpPr>
        <p:spPr bwMode="auto">
          <a:xfrm flipH="1">
            <a:off x="0" y="83502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78" name="Rectangle 74"/>
          <p:cNvSpPr>
            <a:spLocks noChangeArrowheads="1"/>
          </p:cNvSpPr>
          <p:nvPr/>
        </p:nvSpPr>
        <p:spPr bwMode="auto">
          <a:xfrm>
            <a:off x="-28575" y="6672263"/>
            <a:ext cx="80010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 dirty="0"/>
              <a:t>ANVERSO</a:t>
            </a:r>
          </a:p>
        </p:txBody>
      </p:sp>
      <p:sp>
        <p:nvSpPr>
          <p:cNvPr id="3080" name="Line 137"/>
          <p:cNvSpPr>
            <a:spLocks noChangeShapeType="1"/>
          </p:cNvSpPr>
          <p:nvPr/>
        </p:nvSpPr>
        <p:spPr bwMode="auto">
          <a:xfrm>
            <a:off x="0" y="4432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1" name="Line 154"/>
          <p:cNvSpPr>
            <a:spLocks noChangeShapeType="1"/>
          </p:cNvSpPr>
          <p:nvPr/>
        </p:nvSpPr>
        <p:spPr bwMode="auto">
          <a:xfrm>
            <a:off x="0" y="369199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2" name="Line 155"/>
          <p:cNvSpPr>
            <a:spLocks noChangeShapeType="1"/>
          </p:cNvSpPr>
          <p:nvPr/>
        </p:nvSpPr>
        <p:spPr bwMode="auto">
          <a:xfrm>
            <a:off x="0" y="39131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3" name="Line 156"/>
          <p:cNvSpPr>
            <a:spLocks noChangeShapeType="1"/>
          </p:cNvSpPr>
          <p:nvPr/>
        </p:nvSpPr>
        <p:spPr bwMode="auto">
          <a:xfrm>
            <a:off x="0" y="41767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4" name="Line 133"/>
          <p:cNvSpPr>
            <a:spLocks noChangeShapeType="1"/>
          </p:cNvSpPr>
          <p:nvPr/>
        </p:nvSpPr>
        <p:spPr bwMode="auto">
          <a:xfrm>
            <a:off x="0" y="286543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7" name="Rectangle 244"/>
          <p:cNvSpPr>
            <a:spLocks noChangeArrowheads="1"/>
          </p:cNvSpPr>
          <p:nvPr/>
        </p:nvSpPr>
        <p:spPr bwMode="auto">
          <a:xfrm>
            <a:off x="19050" y="2932113"/>
            <a:ext cx="962025" cy="331937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ct val="90000"/>
              </a:spcBef>
            </a:pPr>
            <a:r>
              <a:rPr lang="es-ES_tradnl" altLang="es-MX" sz="900" b="1" dirty="0"/>
              <a:t>ENERO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FEBRERO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MARZO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ABRIL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MAYO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JUNIO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JULIO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AGOSTO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SEPTIEMBRE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OCTUBRE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NOVIEMBRE</a:t>
            </a:r>
          </a:p>
          <a:p>
            <a:pPr>
              <a:spcBef>
                <a:spcPct val="90000"/>
              </a:spcBef>
            </a:pPr>
            <a:r>
              <a:rPr lang="es-ES_tradnl" altLang="es-MX" sz="900" b="1" dirty="0"/>
              <a:t>DICIEMBRE</a:t>
            </a:r>
          </a:p>
          <a:p>
            <a:pPr>
              <a:spcBef>
                <a:spcPct val="80000"/>
              </a:spcBef>
            </a:pPr>
            <a:endParaRPr lang="es-ES_tradnl" altLang="es-MX" sz="700" b="1" dirty="0"/>
          </a:p>
        </p:txBody>
      </p:sp>
      <p:sp>
        <p:nvSpPr>
          <p:cNvPr id="3127" name="Line 325"/>
          <p:cNvSpPr>
            <a:spLocks noChangeShapeType="1"/>
          </p:cNvSpPr>
          <p:nvPr/>
        </p:nvSpPr>
        <p:spPr bwMode="auto">
          <a:xfrm>
            <a:off x="0" y="617855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8" name="Line 326"/>
          <p:cNvSpPr>
            <a:spLocks noChangeShapeType="1"/>
          </p:cNvSpPr>
          <p:nvPr/>
        </p:nvSpPr>
        <p:spPr bwMode="auto">
          <a:xfrm>
            <a:off x="-8464" y="64516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81" name="Text Box 390"/>
          <p:cNvSpPr txBox="1">
            <a:spLocks noChangeArrowheads="1"/>
          </p:cNvSpPr>
          <p:nvPr/>
        </p:nvSpPr>
        <p:spPr bwMode="auto">
          <a:xfrm>
            <a:off x="16112" y="845836"/>
            <a:ext cx="9144000" cy="76174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4857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s-ES_tradnl" altLang="es-MX" sz="900" b="1" dirty="0"/>
              <a:t>I.  COMUNIDAD:  </a:t>
            </a:r>
            <a:r>
              <a:rPr lang="es-ES_tradnl" altLang="es-MX" sz="1000" b="1" dirty="0" smtClean="0"/>
              <a:t>___________________________________________________     </a:t>
            </a:r>
            <a:r>
              <a:rPr lang="es-ES_tradnl" altLang="es-MX" sz="900" b="1" dirty="0" smtClean="0"/>
              <a:t>MÓDULO</a:t>
            </a:r>
            <a:r>
              <a:rPr lang="es-ES_tradnl" altLang="es-MX" sz="900" b="1" dirty="0"/>
              <a:t>: </a:t>
            </a:r>
            <a:r>
              <a:rPr lang="es-ES_tradnl" altLang="es-MX" sz="1000" b="1" dirty="0"/>
              <a:t>____________________________________________________</a:t>
            </a:r>
            <a:endParaRPr lang="es-ES_tradnl" altLang="es-MX" sz="900" b="1" dirty="0"/>
          </a:p>
          <a:p>
            <a:pPr>
              <a:lnSpc>
                <a:spcPct val="150000"/>
              </a:lnSpc>
            </a:pPr>
            <a:r>
              <a:rPr lang="es-ES_tradnl" altLang="es-MX" sz="900" b="1" dirty="0"/>
              <a:t>						</a:t>
            </a:r>
          </a:p>
          <a:p>
            <a:pPr>
              <a:lnSpc>
                <a:spcPct val="150000"/>
              </a:lnSpc>
            </a:pPr>
            <a:r>
              <a:rPr lang="es-ES_tradnl" altLang="es-MX" sz="900" b="1" dirty="0"/>
              <a:t> </a:t>
            </a:r>
            <a:r>
              <a:rPr lang="es-ES_tradnl" altLang="es-MX" sz="900" b="1" dirty="0" smtClean="0"/>
              <a:t>NOMBRE AUXILIAR </a:t>
            </a:r>
            <a:r>
              <a:rPr lang="es-ES_tradnl" altLang="es-MX" sz="900" b="1" dirty="0"/>
              <a:t>DE SALUD: </a:t>
            </a:r>
            <a:r>
              <a:rPr lang="es-ES_tradnl" altLang="es-MX" sz="1000" b="1" dirty="0"/>
              <a:t>____________________________________________________       </a:t>
            </a:r>
            <a:r>
              <a:rPr lang="es-ES_tradnl" altLang="es-MX" sz="900" b="1" dirty="0" smtClean="0"/>
              <a:t>AÑO </a:t>
            </a:r>
            <a:r>
              <a:rPr lang="es-ES_tradnl" altLang="es-MX" sz="900" b="1" dirty="0"/>
              <a:t>QUE SE REGISTRA: </a:t>
            </a:r>
            <a:r>
              <a:rPr lang="es-ES_tradnl" altLang="es-MX" sz="1000" b="1" dirty="0" smtClean="0"/>
              <a:t>_________________________</a:t>
            </a:r>
            <a:endParaRPr lang="es-ES_tradnl" altLang="es-MX" sz="900" b="1" dirty="0"/>
          </a:p>
        </p:txBody>
      </p:sp>
      <p:sp>
        <p:nvSpPr>
          <p:cNvPr id="3182" name="Rectangle 391"/>
          <p:cNvSpPr>
            <a:spLocks noChangeArrowheads="1"/>
          </p:cNvSpPr>
          <p:nvPr/>
        </p:nvSpPr>
        <p:spPr bwMode="auto">
          <a:xfrm>
            <a:off x="0" y="6186488"/>
            <a:ext cx="97200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TOTAL</a:t>
            </a:r>
            <a:endParaRPr lang="es-ES" altLang="es-MX" sz="900" b="1" dirty="0"/>
          </a:p>
        </p:txBody>
      </p:sp>
      <p:sp>
        <p:nvSpPr>
          <p:cNvPr id="112" name="Line 97"/>
          <p:cNvSpPr>
            <a:spLocks noChangeShapeType="1"/>
          </p:cNvSpPr>
          <p:nvPr/>
        </p:nvSpPr>
        <p:spPr bwMode="auto">
          <a:xfrm>
            <a:off x="0" y="2720721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13" name="Line 210"/>
          <p:cNvSpPr>
            <a:spLocks noChangeShapeType="1"/>
          </p:cNvSpPr>
          <p:nvPr/>
        </p:nvSpPr>
        <p:spPr bwMode="auto">
          <a:xfrm>
            <a:off x="0" y="1698625"/>
            <a:ext cx="9144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14" name="Rectangle 213"/>
          <p:cNvSpPr>
            <a:spLocks noChangeArrowheads="1"/>
          </p:cNvSpPr>
          <p:nvPr/>
        </p:nvSpPr>
        <p:spPr bwMode="auto">
          <a:xfrm>
            <a:off x="22122" y="2107144"/>
            <a:ext cx="1326064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b="1" dirty="0"/>
              <a:t>II. 	</a:t>
            </a:r>
            <a:r>
              <a:rPr lang="es-ES_tradnl" altLang="es-MX" sz="900" b="1" dirty="0" smtClean="0"/>
              <a:t>MES</a:t>
            </a:r>
            <a:endParaRPr lang="es-ES" altLang="es-MX" sz="900" b="1" dirty="0"/>
          </a:p>
        </p:txBody>
      </p:sp>
      <p:sp>
        <p:nvSpPr>
          <p:cNvPr id="172" name="Line 137"/>
          <p:cNvSpPr>
            <a:spLocks noChangeShapeType="1"/>
          </p:cNvSpPr>
          <p:nvPr/>
        </p:nvSpPr>
        <p:spPr bwMode="auto">
          <a:xfrm>
            <a:off x="0" y="551603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3" name="Line 154"/>
          <p:cNvSpPr>
            <a:spLocks noChangeShapeType="1"/>
          </p:cNvSpPr>
          <p:nvPr/>
        </p:nvSpPr>
        <p:spPr bwMode="auto">
          <a:xfrm>
            <a:off x="0" y="473339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4" name="Line 155"/>
          <p:cNvSpPr>
            <a:spLocks noChangeShapeType="1"/>
          </p:cNvSpPr>
          <p:nvPr/>
        </p:nvSpPr>
        <p:spPr bwMode="auto">
          <a:xfrm>
            <a:off x="0" y="4996921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5" name="Line 156"/>
          <p:cNvSpPr>
            <a:spLocks noChangeShapeType="1"/>
          </p:cNvSpPr>
          <p:nvPr/>
        </p:nvSpPr>
        <p:spPr bwMode="auto">
          <a:xfrm>
            <a:off x="0" y="526044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7" name="Line 154"/>
          <p:cNvSpPr>
            <a:spLocks noChangeShapeType="1"/>
          </p:cNvSpPr>
          <p:nvPr/>
        </p:nvSpPr>
        <p:spPr bwMode="auto">
          <a:xfrm>
            <a:off x="-8464" y="577479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8" name="Line 155"/>
          <p:cNvSpPr>
            <a:spLocks noChangeShapeType="1"/>
          </p:cNvSpPr>
          <p:nvPr/>
        </p:nvSpPr>
        <p:spPr bwMode="auto">
          <a:xfrm>
            <a:off x="-8464" y="6025619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0" name="Line 154"/>
          <p:cNvSpPr>
            <a:spLocks noChangeShapeType="1"/>
          </p:cNvSpPr>
          <p:nvPr/>
        </p:nvSpPr>
        <p:spPr bwMode="auto">
          <a:xfrm>
            <a:off x="16930" y="3167066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1" name="Line 155"/>
          <p:cNvSpPr>
            <a:spLocks noChangeShapeType="1"/>
          </p:cNvSpPr>
          <p:nvPr/>
        </p:nvSpPr>
        <p:spPr bwMode="auto">
          <a:xfrm>
            <a:off x="16930" y="344752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2" name="CuadroTexto 181"/>
          <p:cNvSpPr txBox="1"/>
          <p:nvPr/>
        </p:nvSpPr>
        <p:spPr>
          <a:xfrm>
            <a:off x="1581799" y="1059137"/>
            <a:ext cx="2007281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ES_tradnl" altLang="es-MX" sz="600" b="1" dirty="0"/>
              <a:t>ANOTE NÚMERO Y NOMBRE </a:t>
            </a:r>
            <a:r>
              <a:rPr lang="es-ES_tradnl" altLang="es-MX" sz="600" b="1" dirty="0" smtClean="0"/>
              <a:t>DE LA COMUNIDAD</a:t>
            </a:r>
            <a:endParaRPr lang="es-MX" sz="1400" dirty="0"/>
          </a:p>
        </p:txBody>
      </p:sp>
      <p:sp>
        <p:nvSpPr>
          <p:cNvPr id="183" name="CuadroTexto 182"/>
          <p:cNvSpPr txBox="1"/>
          <p:nvPr/>
        </p:nvSpPr>
        <p:spPr>
          <a:xfrm>
            <a:off x="5536984" y="1047027"/>
            <a:ext cx="3327616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altLang="es-MX" sz="600" b="1" dirty="0"/>
              <a:t>ANOTE NÚMERO Y NOMBRE DEL MÓDULO</a:t>
            </a:r>
            <a:endParaRPr lang="es-MX" sz="1400" dirty="0"/>
          </a:p>
        </p:txBody>
      </p:sp>
      <p:sp>
        <p:nvSpPr>
          <p:cNvPr id="134" name="Rectangle 267"/>
          <p:cNvSpPr>
            <a:spLocks noChangeArrowheads="1"/>
          </p:cNvSpPr>
          <p:nvPr/>
        </p:nvSpPr>
        <p:spPr bwMode="auto">
          <a:xfrm rot="16200000">
            <a:off x="7825378" y="2246028"/>
            <a:ext cx="70449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PARTO</a:t>
            </a:r>
            <a:endParaRPr lang="es-ES" altLang="es-MX" sz="800" dirty="0"/>
          </a:p>
        </p:txBody>
      </p:sp>
      <p:sp>
        <p:nvSpPr>
          <p:cNvPr id="135" name="Rectangle 268"/>
          <p:cNvSpPr>
            <a:spLocks noChangeArrowheads="1"/>
          </p:cNvSpPr>
          <p:nvPr/>
        </p:nvSpPr>
        <p:spPr bwMode="auto">
          <a:xfrm>
            <a:off x="7018756" y="1698625"/>
            <a:ext cx="1552819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REFERIDAS DE ALTO RIESGO</a:t>
            </a:r>
            <a:endParaRPr lang="es-ES" altLang="es-MX" sz="800" b="1" dirty="0"/>
          </a:p>
        </p:txBody>
      </p:sp>
      <p:sp>
        <p:nvSpPr>
          <p:cNvPr id="158" name="Line 300"/>
          <p:cNvSpPr>
            <a:spLocks noChangeShapeType="1"/>
          </p:cNvSpPr>
          <p:nvPr/>
        </p:nvSpPr>
        <p:spPr bwMode="auto">
          <a:xfrm>
            <a:off x="7011631" y="2009768"/>
            <a:ext cx="21240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84" name="Line 270"/>
          <p:cNvSpPr>
            <a:spLocks noChangeShapeType="1"/>
          </p:cNvSpPr>
          <p:nvPr/>
        </p:nvSpPr>
        <p:spPr bwMode="auto">
          <a:xfrm flipH="1">
            <a:off x="8590560" y="2869894"/>
            <a:ext cx="1102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5" name="Line 291"/>
          <p:cNvSpPr>
            <a:spLocks noChangeShapeType="1"/>
          </p:cNvSpPr>
          <p:nvPr/>
        </p:nvSpPr>
        <p:spPr bwMode="auto">
          <a:xfrm>
            <a:off x="8590560" y="1711887"/>
            <a:ext cx="0" cy="10080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6" name="Line 270"/>
          <p:cNvSpPr>
            <a:spLocks noChangeShapeType="1"/>
          </p:cNvSpPr>
          <p:nvPr/>
        </p:nvSpPr>
        <p:spPr bwMode="auto">
          <a:xfrm flipH="1">
            <a:off x="8861149" y="2869894"/>
            <a:ext cx="1102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7" name="Line 322"/>
          <p:cNvSpPr>
            <a:spLocks noChangeShapeType="1"/>
          </p:cNvSpPr>
          <p:nvPr/>
        </p:nvSpPr>
        <p:spPr bwMode="auto">
          <a:xfrm>
            <a:off x="8590560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94" name="Rectangle 257"/>
          <p:cNvSpPr>
            <a:spLocks noChangeArrowheads="1"/>
          </p:cNvSpPr>
          <p:nvPr/>
        </p:nvSpPr>
        <p:spPr bwMode="auto">
          <a:xfrm rot="16200000">
            <a:off x="8335445" y="2266347"/>
            <a:ext cx="796926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INICIAL</a:t>
            </a:r>
            <a:endParaRPr lang="es-ES" altLang="es-MX" sz="800" dirty="0"/>
          </a:p>
        </p:txBody>
      </p:sp>
      <p:sp>
        <p:nvSpPr>
          <p:cNvPr id="195" name="Rectangle 258"/>
          <p:cNvSpPr>
            <a:spLocks noChangeArrowheads="1"/>
          </p:cNvSpPr>
          <p:nvPr/>
        </p:nvSpPr>
        <p:spPr bwMode="auto">
          <a:xfrm rot="16200000">
            <a:off x="8573264" y="2252563"/>
            <a:ext cx="824493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REFUERZO</a:t>
            </a:r>
            <a:endParaRPr lang="es-ES" altLang="es-MX" sz="800" dirty="0"/>
          </a:p>
        </p:txBody>
      </p:sp>
      <p:sp>
        <p:nvSpPr>
          <p:cNvPr id="196" name="Rectangle 259"/>
          <p:cNvSpPr>
            <a:spLocks noChangeArrowheads="1"/>
          </p:cNvSpPr>
          <p:nvPr/>
        </p:nvSpPr>
        <p:spPr bwMode="auto">
          <a:xfrm>
            <a:off x="8485632" y="1712679"/>
            <a:ext cx="754391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 smtClean="0"/>
              <a:t>PLAN DE SEGURIDAD</a:t>
            </a:r>
            <a:endParaRPr lang="es-ES" altLang="es-MX" sz="700" b="1" dirty="0"/>
          </a:p>
        </p:txBody>
      </p:sp>
      <p:sp>
        <p:nvSpPr>
          <p:cNvPr id="197" name="Line 285"/>
          <p:cNvSpPr>
            <a:spLocks noChangeShapeType="1"/>
          </p:cNvSpPr>
          <p:nvPr/>
        </p:nvSpPr>
        <p:spPr bwMode="auto">
          <a:xfrm>
            <a:off x="8861700" y="2020978"/>
            <a:ext cx="0" cy="709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0" name="Line 322"/>
          <p:cNvSpPr>
            <a:spLocks noChangeShapeType="1"/>
          </p:cNvSpPr>
          <p:nvPr/>
        </p:nvSpPr>
        <p:spPr bwMode="auto">
          <a:xfrm>
            <a:off x="8861700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7" name="Line 272"/>
          <p:cNvSpPr>
            <a:spLocks noChangeShapeType="1"/>
          </p:cNvSpPr>
          <p:nvPr/>
        </p:nvSpPr>
        <p:spPr bwMode="auto">
          <a:xfrm flipH="1">
            <a:off x="8305866" y="2875648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9" name="Line 324"/>
          <p:cNvSpPr>
            <a:spLocks noChangeShapeType="1"/>
          </p:cNvSpPr>
          <p:nvPr/>
        </p:nvSpPr>
        <p:spPr bwMode="auto">
          <a:xfrm>
            <a:off x="8305866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1" name="Line 292"/>
          <p:cNvSpPr>
            <a:spLocks noChangeShapeType="1"/>
          </p:cNvSpPr>
          <p:nvPr/>
        </p:nvSpPr>
        <p:spPr bwMode="auto">
          <a:xfrm>
            <a:off x="8311962" y="2012155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2" name="Rectangle 267"/>
          <p:cNvSpPr>
            <a:spLocks noChangeArrowheads="1"/>
          </p:cNvSpPr>
          <p:nvPr/>
        </p:nvSpPr>
        <p:spPr bwMode="auto">
          <a:xfrm rot="16200000">
            <a:off x="8031252" y="2170406"/>
            <a:ext cx="855740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EN EL PUERPERIO</a:t>
            </a:r>
            <a:endParaRPr lang="es-ES" altLang="es-MX" sz="800" dirty="0"/>
          </a:p>
        </p:txBody>
      </p:sp>
      <p:sp>
        <p:nvSpPr>
          <p:cNvPr id="159" name="Rectangle 248"/>
          <p:cNvSpPr>
            <a:spLocks noChangeArrowheads="1"/>
          </p:cNvSpPr>
          <p:nvPr/>
        </p:nvSpPr>
        <p:spPr bwMode="auto">
          <a:xfrm>
            <a:off x="1409054" y="2427857"/>
            <a:ext cx="380920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2°</a:t>
            </a:r>
            <a:endParaRPr lang="es-ES" altLang="es-MX" sz="1000" dirty="0"/>
          </a:p>
        </p:txBody>
      </p:sp>
      <p:sp>
        <p:nvSpPr>
          <p:cNvPr id="160" name="Rectangle 248"/>
          <p:cNvSpPr>
            <a:spLocks noChangeArrowheads="1"/>
          </p:cNvSpPr>
          <p:nvPr/>
        </p:nvSpPr>
        <p:spPr bwMode="auto">
          <a:xfrm>
            <a:off x="1738284" y="2427857"/>
            <a:ext cx="380920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/>
              <a:t>3</a:t>
            </a:r>
            <a:r>
              <a:rPr lang="es-ES" altLang="es-MX" sz="1000" dirty="0" smtClean="0"/>
              <a:t>°</a:t>
            </a:r>
            <a:endParaRPr lang="es-ES" altLang="es-MX" sz="1000" dirty="0"/>
          </a:p>
        </p:txBody>
      </p:sp>
      <p:sp>
        <p:nvSpPr>
          <p:cNvPr id="3088" name="Line 226"/>
          <p:cNvSpPr>
            <a:spLocks noChangeShapeType="1"/>
          </p:cNvSpPr>
          <p:nvPr/>
        </p:nvSpPr>
        <p:spPr bwMode="auto">
          <a:xfrm>
            <a:off x="1397604" y="2869895"/>
            <a:ext cx="1202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89" name="Line 180"/>
          <p:cNvSpPr>
            <a:spLocks noChangeShapeType="1"/>
          </p:cNvSpPr>
          <p:nvPr/>
        </p:nvSpPr>
        <p:spPr bwMode="auto">
          <a:xfrm flipH="1">
            <a:off x="3742804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0" name="Line 181"/>
          <p:cNvSpPr>
            <a:spLocks noChangeShapeType="1"/>
          </p:cNvSpPr>
          <p:nvPr/>
        </p:nvSpPr>
        <p:spPr bwMode="auto">
          <a:xfrm flipH="1">
            <a:off x="1729708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1" name="Line 182"/>
          <p:cNvSpPr>
            <a:spLocks noChangeShapeType="1"/>
          </p:cNvSpPr>
          <p:nvPr/>
        </p:nvSpPr>
        <p:spPr bwMode="auto">
          <a:xfrm flipH="1">
            <a:off x="2068672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2" name="Line 183"/>
          <p:cNvSpPr>
            <a:spLocks noChangeShapeType="1"/>
          </p:cNvSpPr>
          <p:nvPr/>
        </p:nvSpPr>
        <p:spPr bwMode="auto">
          <a:xfrm>
            <a:off x="2396279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3" name="Line 184"/>
          <p:cNvSpPr>
            <a:spLocks noChangeShapeType="1"/>
          </p:cNvSpPr>
          <p:nvPr/>
        </p:nvSpPr>
        <p:spPr bwMode="auto">
          <a:xfrm flipH="1">
            <a:off x="2733699" y="2869895"/>
            <a:ext cx="1029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4" name="Line 185"/>
          <p:cNvSpPr>
            <a:spLocks noChangeShapeType="1"/>
          </p:cNvSpPr>
          <p:nvPr/>
        </p:nvSpPr>
        <p:spPr bwMode="auto">
          <a:xfrm flipH="1">
            <a:off x="3071856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5" name="Line 186"/>
          <p:cNvSpPr>
            <a:spLocks noChangeShapeType="1"/>
          </p:cNvSpPr>
          <p:nvPr/>
        </p:nvSpPr>
        <p:spPr bwMode="auto">
          <a:xfrm flipH="1">
            <a:off x="3401889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6" name="Line 187"/>
          <p:cNvSpPr>
            <a:spLocks noChangeShapeType="1"/>
          </p:cNvSpPr>
          <p:nvPr/>
        </p:nvSpPr>
        <p:spPr bwMode="auto">
          <a:xfrm>
            <a:off x="4065723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7" name="Line 188"/>
          <p:cNvSpPr>
            <a:spLocks noChangeShapeType="1"/>
          </p:cNvSpPr>
          <p:nvPr/>
        </p:nvSpPr>
        <p:spPr bwMode="auto">
          <a:xfrm>
            <a:off x="4451756" y="2869895"/>
            <a:ext cx="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8" name="Line 189"/>
          <p:cNvSpPr>
            <a:spLocks noChangeShapeType="1"/>
          </p:cNvSpPr>
          <p:nvPr/>
        </p:nvSpPr>
        <p:spPr bwMode="auto">
          <a:xfrm>
            <a:off x="4781273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99" name="Line 190"/>
          <p:cNvSpPr>
            <a:spLocks noChangeShapeType="1"/>
          </p:cNvSpPr>
          <p:nvPr/>
        </p:nvSpPr>
        <p:spPr bwMode="auto">
          <a:xfrm flipH="1">
            <a:off x="5105600" y="2869895"/>
            <a:ext cx="262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0" name="Line 191"/>
          <p:cNvSpPr>
            <a:spLocks noChangeShapeType="1"/>
          </p:cNvSpPr>
          <p:nvPr/>
        </p:nvSpPr>
        <p:spPr bwMode="auto">
          <a:xfrm flipH="1">
            <a:off x="5432516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1" name="Line 192"/>
          <p:cNvSpPr>
            <a:spLocks noChangeShapeType="1"/>
          </p:cNvSpPr>
          <p:nvPr/>
        </p:nvSpPr>
        <p:spPr bwMode="auto">
          <a:xfrm>
            <a:off x="5770422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2" name="Line 269"/>
          <p:cNvSpPr>
            <a:spLocks noChangeShapeType="1"/>
          </p:cNvSpPr>
          <p:nvPr/>
        </p:nvSpPr>
        <p:spPr bwMode="auto">
          <a:xfrm>
            <a:off x="6067971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3" name="Line 270"/>
          <p:cNvSpPr>
            <a:spLocks noChangeShapeType="1"/>
          </p:cNvSpPr>
          <p:nvPr/>
        </p:nvSpPr>
        <p:spPr bwMode="auto">
          <a:xfrm flipH="1">
            <a:off x="6685949" y="2869894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4" name="Line 271"/>
          <p:cNvSpPr>
            <a:spLocks noChangeShapeType="1"/>
          </p:cNvSpPr>
          <p:nvPr/>
        </p:nvSpPr>
        <p:spPr bwMode="auto">
          <a:xfrm>
            <a:off x="7012572" y="2869894"/>
            <a:ext cx="0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5" name="Line 272"/>
          <p:cNvSpPr>
            <a:spLocks noChangeShapeType="1"/>
          </p:cNvSpPr>
          <p:nvPr/>
        </p:nvSpPr>
        <p:spPr bwMode="auto">
          <a:xfrm flipH="1">
            <a:off x="7674816" y="2869895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9" name="Line 306"/>
          <p:cNvSpPr>
            <a:spLocks noChangeShapeType="1"/>
          </p:cNvSpPr>
          <p:nvPr/>
        </p:nvSpPr>
        <p:spPr bwMode="auto">
          <a:xfrm>
            <a:off x="1397604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0" name="Line 308"/>
          <p:cNvSpPr>
            <a:spLocks noChangeShapeType="1"/>
          </p:cNvSpPr>
          <p:nvPr/>
        </p:nvSpPr>
        <p:spPr bwMode="auto">
          <a:xfrm>
            <a:off x="3742804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1" name="Line 309"/>
          <p:cNvSpPr>
            <a:spLocks noChangeShapeType="1"/>
          </p:cNvSpPr>
          <p:nvPr/>
        </p:nvSpPr>
        <p:spPr bwMode="auto">
          <a:xfrm>
            <a:off x="1729708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2" name="Line 310"/>
          <p:cNvSpPr>
            <a:spLocks noChangeShapeType="1"/>
          </p:cNvSpPr>
          <p:nvPr/>
        </p:nvSpPr>
        <p:spPr bwMode="auto">
          <a:xfrm>
            <a:off x="2068672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3" name="Line 311"/>
          <p:cNvSpPr>
            <a:spLocks noChangeShapeType="1"/>
          </p:cNvSpPr>
          <p:nvPr/>
        </p:nvSpPr>
        <p:spPr bwMode="auto">
          <a:xfrm>
            <a:off x="2396279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4" name="Line 312"/>
          <p:cNvSpPr>
            <a:spLocks noChangeShapeType="1"/>
          </p:cNvSpPr>
          <p:nvPr/>
        </p:nvSpPr>
        <p:spPr bwMode="auto">
          <a:xfrm>
            <a:off x="2734213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5" name="Line 313"/>
          <p:cNvSpPr>
            <a:spLocks noChangeShapeType="1"/>
          </p:cNvSpPr>
          <p:nvPr/>
        </p:nvSpPr>
        <p:spPr bwMode="auto">
          <a:xfrm>
            <a:off x="3071856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6" name="Line 314"/>
          <p:cNvSpPr>
            <a:spLocks noChangeShapeType="1"/>
          </p:cNvSpPr>
          <p:nvPr/>
        </p:nvSpPr>
        <p:spPr bwMode="auto">
          <a:xfrm>
            <a:off x="3393409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7" name="Line 315"/>
          <p:cNvSpPr>
            <a:spLocks noChangeShapeType="1"/>
          </p:cNvSpPr>
          <p:nvPr/>
        </p:nvSpPr>
        <p:spPr bwMode="auto">
          <a:xfrm>
            <a:off x="4065723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8" name="Line 316"/>
          <p:cNvSpPr>
            <a:spLocks noChangeShapeType="1"/>
          </p:cNvSpPr>
          <p:nvPr/>
        </p:nvSpPr>
        <p:spPr bwMode="auto">
          <a:xfrm>
            <a:off x="4451756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9" name="Line 317"/>
          <p:cNvSpPr>
            <a:spLocks noChangeShapeType="1"/>
          </p:cNvSpPr>
          <p:nvPr/>
        </p:nvSpPr>
        <p:spPr bwMode="auto">
          <a:xfrm>
            <a:off x="4781273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0" name="Line 318"/>
          <p:cNvSpPr>
            <a:spLocks noChangeShapeType="1"/>
          </p:cNvSpPr>
          <p:nvPr/>
        </p:nvSpPr>
        <p:spPr bwMode="auto">
          <a:xfrm>
            <a:off x="5105731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1" name="Line 319"/>
          <p:cNvSpPr>
            <a:spLocks noChangeShapeType="1"/>
          </p:cNvSpPr>
          <p:nvPr/>
        </p:nvSpPr>
        <p:spPr bwMode="auto">
          <a:xfrm>
            <a:off x="5432516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2" name="Line 320"/>
          <p:cNvSpPr>
            <a:spLocks noChangeShapeType="1"/>
          </p:cNvSpPr>
          <p:nvPr/>
        </p:nvSpPr>
        <p:spPr bwMode="auto">
          <a:xfrm>
            <a:off x="5770422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3" name="Line 321"/>
          <p:cNvSpPr>
            <a:spLocks noChangeShapeType="1"/>
          </p:cNvSpPr>
          <p:nvPr/>
        </p:nvSpPr>
        <p:spPr bwMode="auto">
          <a:xfrm>
            <a:off x="6359566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4" name="Line 322"/>
          <p:cNvSpPr>
            <a:spLocks noChangeShapeType="1"/>
          </p:cNvSpPr>
          <p:nvPr/>
        </p:nvSpPr>
        <p:spPr bwMode="auto">
          <a:xfrm>
            <a:off x="6685949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5" name="Line 323"/>
          <p:cNvSpPr>
            <a:spLocks noChangeShapeType="1"/>
          </p:cNvSpPr>
          <p:nvPr/>
        </p:nvSpPr>
        <p:spPr bwMode="auto">
          <a:xfrm>
            <a:off x="7012572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6" name="Line 324"/>
          <p:cNvSpPr>
            <a:spLocks noChangeShapeType="1"/>
          </p:cNvSpPr>
          <p:nvPr/>
        </p:nvSpPr>
        <p:spPr bwMode="auto">
          <a:xfrm>
            <a:off x="7674816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16" name="Rectangle 243"/>
          <p:cNvSpPr>
            <a:spLocks noChangeArrowheads="1"/>
          </p:cNvSpPr>
          <p:nvPr/>
        </p:nvSpPr>
        <p:spPr bwMode="auto">
          <a:xfrm>
            <a:off x="1506168" y="1698625"/>
            <a:ext cx="2925068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ATENDIDAS POR PRIMERA VEZ</a:t>
            </a:r>
            <a:endParaRPr lang="es-ES" altLang="es-MX" sz="900" b="1" dirty="0"/>
          </a:p>
        </p:txBody>
      </p:sp>
      <p:sp>
        <p:nvSpPr>
          <p:cNvPr id="117" name="Rectangle 245"/>
          <p:cNvSpPr>
            <a:spLocks noChangeArrowheads="1"/>
          </p:cNvSpPr>
          <p:nvPr/>
        </p:nvSpPr>
        <p:spPr bwMode="auto">
          <a:xfrm>
            <a:off x="1075806" y="1911802"/>
            <a:ext cx="1993772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1000" dirty="0"/>
              <a:t>EMBARAZO</a:t>
            </a:r>
            <a:endParaRPr lang="es-ES" altLang="es-MX" sz="1000" dirty="0"/>
          </a:p>
        </p:txBody>
      </p:sp>
      <p:sp>
        <p:nvSpPr>
          <p:cNvPr id="118" name="Rectangle 246"/>
          <p:cNvSpPr>
            <a:spLocks noChangeArrowheads="1"/>
          </p:cNvSpPr>
          <p:nvPr/>
        </p:nvSpPr>
        <p:spPr bwMode="auto">
          <a:xfrm>
            <a:off x="2074041" y="2148889"/>
            <a:ext cx="998093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1000" dirty="0"/>
              <a:t>EDAD</a:t>
            </a:r>
            <a:endParaRPr lang="es-ES" altLang="es-MX" sz="700" dirty="0"/>
          </a:p>
        </p:txBody>
      </p:sp>
      <p:sp>
        <p:nvSpPr>
          <p:cNvPr id="119" name="Rectangle 247"/>
          <p:cNvSpPr>
            <a:spLocks noChangeArrowheads="1"/>
          </p:cNvSpPr>
          <p:nvPr/>
        </p:nvSpPr>
        <p:spPr bwMode="auto">
          <a:xfrm>
            <a:off x="1090236" y="2156583"/>
            <a:ext cx="976609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dirty="0"/>
              <a:t>TRIMESTRE</a:t>
            </a:r>
            <a:endParaRPr lang="es-ES" altLang="es-MX" sz="700" dirty="0"/>
          </a:p>
        </p:txBody>
      </p:sp>
      <p:sp>
        <p:nvSpPr>
          <p:cNvPr id="120" name="Rectangle 248"/>
          <p:cNvSpPr>
            <a:spLocks noChangeArrowheads="1"/>
          </p:cNvSpPr>
          <p:nvPr/>
        </p:nvSpPr>
        <p:spPr bwMode="auto">
          <a:xfrm>
            <a:off x="1075413" y="2427857"/>
            <a:ext cx="380920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1°</a:t>
            </a:r>
            <a:endParaRPr lang="es-ES" altLang="es-MX" sz="1000" dirty="0"/>
          </a:p>
        </p:txBody>
      </p:sp>
      <p:sp>
        <p:nvSpPr>
          <p:cNvPr id="121" name="Rectangle 251"/>
          <p:cNvSpPr>
            <a:spLocks noChangeArrowheads="1"/>
          </p:cNvSpPr>
          <p:nvPr/>
        </p:nvSpPr>
        <p:spPr bwMode="auto">
          <a:xfrm>
            <a:off x="2286330" y="2447741"/>
            <a:ext cx="562089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 </a:t>
            </a:r>
            <a:r>
              <a:rPr lang="es-ES_tradnl" altLang="es-MX" sz="700" dirty="0"/>
              <a:t>AÑOS</a:t>
            </a:r>
            <a:endParaRPr lang="es-ES" altLang="es-MX" sz="700" dirty="0"/>
          </a:p>
        </p:txBody>
      </p:sp>
      <p:sp>
        <p:nvSpPr>
          <p:cNvPr id="122" name="Rectangle 252"/>
          <p:cNvSpPr>
            <a:spLocks noChangeArrowheads="1"/>
          </p:cNvSpPr>
          <p:nvPr/>
        </p:nvSpPr>
        <p:spPr bwMode="auto">
          <a:xfrm>
            <a:off x="2685330" y="2447741"/>
            <a:ext cx="434145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&gt; 20 AÑOS </a:t>
            </a:r>
            <a:endParaRPr lang="es-ES" altLang="es-MX" sz="700" dirty="0"/>
          </a:p>
        </p:txBody>
      </p:sp>
      <p:sp>
        <p:nvSpPr>
          <p:cNvPr id="123" name="Rectangle 253"/>
          <p:cNvSpPr>
            <a:spLocks noChangeArrowheads="1"/>
          </p:cNvSpPr>
          <p:nvPr/>
        </p:nvSpPr>
        <p:spPr bwMode="auto">
          <a:xfrm rot="16200000">
            <a:off x="2825560" y="2259548"/>
            <a:ext cx="810417" cy="2251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PARTO</a:t>
            </a:r>
            <a:endParaRPr lang="es-ES" altLang="es-MX" sz="700" dirty="0"/>
          </a:p>
        </p:txBody>
      </p:sp>
      <p:sp>
        <p:nvSpPr>
          <p:cNvPr id="124" name="Rectangle 254"/>
          <p:cNvSpPr>
            <a:spLocks noChangeArrowheads="1"/>
          </p:cNvSpPr>
          <p:nvPr/>
        </p:nvSpPr>
        <p:spPr bwMode="auto">
          <a:xfrm rot="16200000">
            <a:off x="3175774" y="2266294"/>
            <a:ext cx="796925" cy="2251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ABORTO</a:t>
            </a:r>
            <a:endParaRPr lang="es-ES" altLang="es-MX" sz="700" dirty="0"/>
          </a:p>
        </p:txBody>
      </p:sp>
      <p:sp>
        <p:nvSpPr>
          <p:cNvPr id="125" name="Rectangle 255"/>
          <p:cNvSpPr>
            <a:spLocks noChangeArrowheads="1"/>
          </p:cNvSpPr>
          <p:nvPr/>
        </p:nvSpPr>
        <p:spPr bwMode="auto">
          <a:xfrm rot="16200000">
            <a:off x="3454383" y="2219057"/>
            <a:ext cx="891399" cy="2251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900" dirty="0" smtClean="0"/>
              <a:t>PUERPERIO</a:t>
            </a:r>
            <a:endParaRPr lang="es-ES" altLang="es-MX" sz="700" dirty="0"/>
          </a:p>
        </p:txBody>
      </p:sp>
      <p:sp>
        <p:nvSpPr>
          <p:cNvPr id="127" name="Rectangle 257"/>
          <p:cNvSpPr>
            <a:spLocks noChangeArrowheads="1"/>
          </p:cNvSpPr>
          <p:nvPr/>
        </p:nvSpPr>
        <p:spPr bwMode="auto">
          <a:xfrm rot="16200000">
            <a:off x="4214147" y="2213758"/>
            <a:ext cx="796926" cy="3302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  </a:t>
            </a:r>
            <a:r>
              <a:rPr lang="es-ES_tradnl" altLang="es-MX" sz="800" dirty="0" smtClean="0"/>
              <a:t>EMBARAZO</a:t>
            </a:r>
            <a:endParaRPr lang="es-ES" altLang="es-MX" sz="800" dirty="0"/>
          </a:p>
        </p:txBody>
      </p:sp>
      <p:sp>
        <p:nvSpPr>
          <p:cNvPr id="128" name="Rectangle 258"/>
          <p:cNvSpPr>
            <a:spLocks noChangeArrowheads="1"/>
          </p:cNvSpPr>
          <p:nvPr/>
        </p:nvSpPr>
        <p:spPr bwMode="auto">
          <a:xfrm rot="16200000">
            <a:off x="4548992" y="2199974"/>
            <a:ext cx="824493" cy="3302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/>
              <a:t>POR </a:t>
            </a:r>
            <a:r>
              <a:rPr lang="es-ES_tradnl" altLang="es-MX" sz="800" dirty="0" smtClean="0"/>
              <a:t>PUERPERIO</a:t>
            </a:r>
            <a:endParaRPr lang="es-ES" altLang="es-MX" sz="800" dirty="0"/>
          </a:p>
        </p:txBody>
      </p:sp>
      <p:sp>
        <p:nvSpPr>
          <p:cNvPr id="129" name="Rectangle 259"/>
          <p:cNvSpPr>
            <a:spLocks noChangeArrowheads="1"/>
          </p:cNvSpPr>
          <p:nvPr/>
        </p:nvSpPr>
        <p:spPr bwMode="auto">
          <a:xfrm>
            <a:off x="4358104" y="1708150"/>
            <a:ext cx="836920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CONSULTAS</a:t>
            </a:r>
            <a:endParaRPr lang="es-ES" altLang="es-MX" sz="800" b="1" dirty="0"/>
          </a:p>
        </p:txBody>
      </p:sp>
      <p:sp>
        <p:nvSpPr>
          <p:cNvPr id="130" name="Rectangle 260"/>
          <p:cNvSpPr>
            <a:spLocks noChangeArrowheads="1"/>
          </p:cNvSpPr>
          <p:nvPr/>
        </p:nvSpPr>
        <p:spPr bwMode="auto">
          <a:xfrm>
            <a:off x="5067681" y="1901355"/>
            <a:ext cx="1042108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600" dirty="0" smtClean="0"/>
              <a:t>TOXOIDE </a:t>
            </a:r>
            <a:r>
              <a:rPr lang="es-ES_tradnl" altLang="es-MX" sz="600" dirty="0"/>
              <a:t>TETÁNICO DIFTÉRICO</a:t>
            </a:r>
            <a:endParaRPr lang="es-ES" altLang="es-MX" sz="700" dirty="0"/>
          </a:p>
        </p:txBody>
      </p:sp>
      <p:sp>
        <p:nvSpPr>
          <p:cNvPr id="131" name="Rectangle 263"/>
          <p:cNvSpPr>
            <a:spLocks noChangeArrowheads="1"/>
          </p:cNvSpPr>
          <p:nvPr/>
        </p:nvSpPr>
        <p:spPr bwMode="auto">
          <a:xfrm rot="16200000">
            <a:off x="5583685" y="2318390"/>
            <a:ext cx="703263" cy="1876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REFUERZO</a:t>
            </a:r>
            <a:endParaRPr lang="es-ES" altLang="es-MX" sz="650" dirty="0"/>
          </a:p>
        </p:txBody>
      </p:sp>
      <p:sp>
        <p:nvSpPr>
          <p:cNvPr id="132" name="Rectangle 264"/>
          <p:cNvSpPr>
            <a:spLocks noChangeArrowheads="1"/>
          </p:cNvSpPr>
          <p:nvPr/>
        </p:nvSpPr>
        <p:spPr bwMode="auto">
          <a:xfrm rot="16200000">
            <a:off x="6017411" y="2103609"/>
            <a:ext cx="1014644" cy="3328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MINISTRACIÓN DE HIERRO</a:t>
            </a:r>
            <a:endParaRPr lang="es-ES" altLang="es-MX" sz="800" dirty="0"/>
          </a:p>
        </p:txBody>
      </p:sp>
      <p:sp>
        <p:nvSpPr>
          <p:cNvPr id="133" name="Rectangle 266"/>
          <p:cNvSpPr>
            <a:spLocks noChangeArrowheads="1"/>
          </p:cNvSpPr>
          <p:nvPr/>
        </p:nvSpPr>
        <p:spPr bwMode="auto">
          <a:xfrm>
            <a:off x="7015522" y="2004585"/>
            <a:ext cx="683837" cy="4154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POR </a:t>
            </a:r>
            <a:r>
              <a:rPr lang="es-ES_tradnl" altLang="es-MX" sz="700" dirty="0" smtClean="0"/>
              <a:t>EMBARAZO A UNIDAD</a:t>
            </a:r>
            <a:endParaRPr lang="es-ES" altLang="es-MX" sz="700" dirty="0"/>
          </a:p>
        </p:txBody>
      </p:sp>
      <p:sp>
        <p:nvSpPr>
          <p:cNvPr id="136" name="Line 276"/>
          <p:cNvSpPr>
            <a:spLocks noChangeShapeType="1"/>
          </p:cNvSpPr>
          <p:nvPr/>
        </p:nvSpPr>
        <p:spPr bwMode="auto">
          <a:xfrm>
            <a:off x="3742016" y="1915351"/>
            <a:ext cx="1575" cy="80546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37" name="Line 277"/>
          <p:cNvSpPr>
            <a:spLocks noChangeShapeType="1"/>
          </p:cNvSpPr>
          <p:nvPr/>
        </p:nvSpPr>
        <p:spPr bwMode="auto">
          <a:xfrm>
            <a:off x="1401993" y="2382044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38" name="Line 278"/>
          <p:cNvSpPr>
            <a:spLocks noChangeShapeType="1"/>
          </p:cNvSpPr>
          <p:nvPr/>
        </p:nvSpPr>
        <p:spPr bwMode="auto">
          <a:xfrm>
            <a:off x="1740957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39" name="Line 279"/>
          <p:cNvSpPr>
            <a:spLocks noChangeShapeType="1"/>
          </p:cNvSpPr>
          <p:nvPr/>
        </p:nvSpPr>
        <p:spPr bwMode="auto">
          <a:xfrm flipH="1">
            <a:off x="2068564" y="2147472"/>
            <a:ext cx="0" cy="57668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0" name="Line 280"/>
          <p:cNvSpPr>
            <a:spLocks noChangeShapeType="1"/>
          </p:cNvSpPr>
          <p:nvPr/>
        </p:nvSpPr>
        <p:spPr bwMode="auto">
          <a:xfrm>
            <a:off x="2734213" y="238442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1" name="Line 281"/>
          <p:cNvSpPr>
            <a:spLocks noChangeShapeType="1"/>
          </p:cNvSpPr>
          <p:nvPr/>
        </p:nvSpPr>
        <p:spPr bwMode="auto">
          <a:xfrm>
            <a:off x="3071856" y="1920926"/>
            <a:ext cx="0" cy="800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2" name="Line 282"/>
          <p:cNvSpPr>
            <a:spLocks noChangeShapeType="1"/>
          </p:cNvSpPr>
          <p:nvPr/>
        </p:nvSpPr>
        <p:spPr bwMode="auto">
          <a:xfrm>
            <a:off x="3401889" y="1922461"/>
            <a:ext cx="0" cy="7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3" name="Line 283"/>
          <p:cNvSpPr>
            <a:spLocks noChangeShapeType="1"/>
          </p:cNvSpPr>
          <p:nvPr/>
        </p:nvSpPr>
        <p:spPr bwMode="auto">
          <a:xfrm>
            <a:off x="4065723" y="1920873"/>
            <a:ext cx="0" cy="8001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4" name="Line 284"/>
          <p:cNvSpPr>
            <a:spLocks noChangeShapeType="1"/>
          </p:cNvSpPr>
          <p:nvPr/>
        </p:nvSpPr>
        <p:spPr bwMode="auto">
          <a:xfrm>
            <a:off x="4451756" y="1711887"/>
            <a:ext cx="0" cy="10080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5" name="Line 285"/>
          <p:cNvSpPr>
            <a:spLocks noChangeShapeType="1"/>
          </p:cNvSpPr>
          <p:nvPr/>
        </p:nvSpPr>
        <p:spPr bwMode="auto">
          <a:xfrm>
            <a:off x="4781273" y="1922463"/>
            <a:ext cx="0" cy="80327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6" name="Line 286"/>
          <p:cNvSpPr>
            <a:spLocks noChangeShapeType="1"/>
          </p:cNvSpPr>
          <p:nvPr/>
        </p:nvSpPr>
        <p:spPr bwMode="auto">
          <a:xfrm>
            <a:off x="5105600" y="1711887"/>
            <a:ext cx="0" cy="10080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7" name="Line 287"/>
          <p:cNvSpPr>
            <a:spLocks noChangeShapeType="1"/>
          </p:cNvSpPr>
          <p:nvPr/>
        </p:nvSpPr>
        <p:spPr bwMode="auto">
          <a:xfrm>
            <a:off x="5432516" y="2152650"/>
            <a:ext cx="0" cy="5715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8" name="Line 288"/>
          <p:cNvSpPr>
            <a:spLocks noChangeShapeType="1"/>
          </p:cNvSpPr>
          <p:nvPr/>
        </p:nvSpPr>
        <p:spPr bwMode="auto">
          <a:xfrm>
            <a:off x="5770422" y="2152651"/>
            <a:ext cx="0" cy="576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9" name="Line 289"/>
          <p:cNvSpPr>
            <a:spLocks noChangeShapeType="1"/>
          </p:cNvSpPr>
          <p:nvPr/>
        </p:nvSpPr>
        <p:spPr bwMode="auto">
          <a:xfrm>
            <a:off x="6359566" y="1711887"/>
            <a:ext cx="0" cy="10080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0" name="Line 290"/>
          <p:cNvSpPr>
            <a:spLocks noChangeShapeType="1"/>
          </p:cNvSpPr>
          <p:nvPr/>
        </p:nvSpPr>
        <p:spPr bwMode="auto">
          <a:xfrm>
            <a:off x="6685949" y="1717983"/>
            <a:ext cx="0" cy="1008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1" name="Line 291"/>
          <p:cNvSpPr>
            <a:spLocks noChangeShapeType="1"/>
          </p:cNvSpPr>
          <p:nvPr/>
        </p:nvSpPr>
        <p:spPr bwMode="auto">
          <a:xfrm>
            <a:off x="7003534" y="1711887"/>
            <a:ext cx="0" cy="10080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2" name="Line 292"/>
          <p:cNvSpPr>
            <a:spLocks noChangeShapeType="1"/>
          </p:cNvSpPr>
          <p:nvPr/>
        </p:nvSpPr>
        <p:spPr bwMode="auto">
          <a:xfrm>
            <a:off x="7674816" y="2006402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3" name="Line 293"/>
          <p:cNvSpPr>
            <a:spLocks noChangeShapeType="1"/>
          </p:cNvSpPr>
          <p:nvPr/>
        </p:nvSpPr>
        <p:spPr bwMode="auto">
          <a:xfrm>
            <a:off x="1076754" y="1916113"/>
            <a:ext cx="5266800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54" name="Line 294"/>
          <p:cNvSpPr>
            <a:spLocks noChangeShapeType="1"/>
          </p:cNvSpPr>
          <p:nvPr/>
        </p:nvSpPr>
        <p:spPr bwMode="auto">
          <a:xfrm>
            <a:off x="1071676" y="2139791"/>
            <a:ext cx="1992388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55" name="Line 295"/>
          <p:cNvSpPr>
            <a:spLocks noChangeShapeType="1"/>
          </p:cNvSpPr>
          <p:nvPr/>
        </p:nvSpPr>
        <p:spPr bwMode="auto">
          <a:xfrm>
            <a:off x="1079348" y="2383378"/>
            <a:ext cx="1992388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61" name="Rectangle 248"/>
          <p:cNvSpPr>
            <a:spLocks noChangeArrowheads="1"/>
          </p:cNvSpPr>
          <p:nvPr/>
        </p:nvSpPr>
        <p:spPr bwMode="auto">
          <a:xfrm>
            <a:off x="5120448" y="2341321"/>
            <a:ext cx="36386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1</a:t>
            </a:r>
            <a:r>
              <a:rPr lang="es-ES" altLang="es-MX" sz="1000" baseline="30000" dirty="0" smtClean="0"/>
              <a:t>a</a:t>
            </a:r>
            <a:endParaRPr lang="es-ES" altLang="es-MX" sz="1200" baseline="30000" dirty="0"/>
          </a:p>
        </p:txBody>
      </p:sp>
      <p:sp>
        <p:nvSpPr>
          <p:cNvPr id="162" name="Rectangle 248"/>
          <p:cNvSpPr>
            <a:spLocks noChangeArrowheads="1"/>
          </p:cNvSpPr>
          <p:nvPr/>
        </p:nvSpPr>
        <p:spPr bwMode="auto">
          <a:xfrm>
            <a:off x="5427971" y="2343832"/>
            <a:ext cx="380920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" altLang="es-MX" sz="1000" dirty="0" smtClean="0"/>
              <a:t>2</a:t>
            </a:r>
            <a:r>
              <a:rPr lang="es-ES" altLang="es-MX" sz="1000" baseline="30000" dirty="0" smtClean="0"/>
              <a:t>a</a:t>
            </a:r>
            <a:endParaRPr lang="es-ES" altLang="es-MX" sz="1200" baseline="30000" dirty="0"/>
          </a:p>
        </p:txBody>
      </p:sp>
      <p:sp>
        <p:nvSpPr>
          <p:cNvPr id="163" name="Line 288"/>
          <p:cNvSpPr>
            <a:spLocks noChangeShapeType="1"/>
          </p:cNvSpPr>
          <p:nvPr/>
        </p:nvSpPr>
        <p:spPr bwMode="auto">
          <a:xfrm>
            <a:off x="6067971" y="1920873"/>
            <a:ext cx="0" cy="80486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4" name="Rectangle 263"/>
          <p:cNvSpPr>
            <a:spLocks noChangeArrowheads="1"/>
          </p:cNvSpPr>
          <p:nvPr/>
        </p:nvSpPr>
        <p:spPr bwMode="auto">
          <a:xfrm rot="16200000">
            <a:off x="5807234" y="2185023"/>
            <a:ext cx="810755" cy="30255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ANTI INFLUENZA</a:t>
            </a:r>
            <a:endParaRPr lang="es-ES" altLang="es-MX" sz="700" dirty="0"/>
          </a:p>
        </p:txBody>
      </p:sp>
      <p:sp>
        <p:nvSpPr>
          <p:cNvPr id="165" name="CuadroTexto 164"/>
          <p:cNvSpPr txBox="1"/>
          <p:nvPr/>
        </p:nvSpPr>
        <p:spPr>
          <a:xfrm>
            <a:off x="5066296" y="1708182"/>
            <a:ext cx="124972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altLang="es-MX" sz="800" b="1" dirty="0" smtClean="0"/>
              <a:t>VACUNAS</a:t>
            </a:r>
            <a:endParaRPr lang="es-MX" b="1" dirty="0"/>
          </a:p>
        </p:txBody>
      </p:sp>
      <p:sp>
        <p:nvSpPr>
          <p:cNvPr id="166" name="Line 299"/>
          <p:cNvSpPr>
            <a:spLocks noChangeShapeType="1"/>
          </p:cNvSpPr>
          <p:nvPr/>
        </p:nvSpPr>
        <p:spPr bwMode="auto">
          <a:xfrm>
            <a:off x="5118289" y="2155826"/>
            <a:ext cx="94488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67" name="CuadroTexto 166"/>
          <p:cNvSpPr txBox="1"/>
          <p:nvPr/>
        </p:nvSpPr>
        <p:spPr>
          <a:xfrm>
            <a:off x="2047999" y="2379694"/>
            <a:ext cx="366189" cy="1538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00" dirty="0" smtClean="0"/>
              <a:t>MENOR</a:t>
            </a:r>
            <a:endParaRPr lang="es-MX" dirty="0"/>
          </a:p>
        </p:txBody>
      </p:sp>
      <p:sp>
        <p:nvSpPr>
          <p:cNvPr id="168" name="CuadroTexto 167"/>
          <p:cNvSpPr txBox="1"/>
          <p:nvPr/>
        </p:nvSpPr>
        <p:spPr>
          <a:xfrm>
            <a:off x="2728830" y="2373853"/>
            <a:ext cx="363062" cy="1538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sz="400" dirty="0" smtClean="0"/>
              <a:t>MAYOR</a:t>
            </a:r>
            <a:endParaRPr lang="es-MX" dirty="0"/>
          </a:p>
        </p:txBody>
      </p:sp>
      <p:sp>
        <p:nvSpPr>
          <p:cNvPr id="169" name="Line 270"/>
          <p:cNvSpPr>
            <a:spLocks noChangeShapeType="1"/>
          </p:cNvSpPr>
          <p:nvPr/>
        </p:nvSpPr>
        <p:spPr bwMode="auto">
          <a:xfrm flipH="1">
            <a:off x="6359566" y="2869894"/>
            <a:ext cx="1101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0" name="Rectangle 265"/>
          <p:cNvSpPr>
            <a:spLocks noChangeArrowheads="1"/>
          </p:cNvSpPr>
          <p:nvPr/>
        </p:nvSpPr>
        <p:spPr bwMode="auto">
          <a:xfrm rot="16200000">
            <a:off x="6255912" y="2021177"/>
            <a:ext cx="1179508" cy="3328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ALIMENTACIÓN COMPLEMENTARIA</a:t>
            </a:r>
            <a:endParaRPr lang="es-ES" altLang="es-MX" sz="800" dirty="0"/>
          </a:p>
        </p:txBody>
      </p:sp>
      <p:sp>
        <p:nvSpPr>
          <p:cNvPr id="171" name="Line 321"/>
          <p:cNvSpPr>
            <a:spLocks noChangeShapeType="1"/>
          </p:cNvSpPr>
          <p:nvPr/>
        </p:nvSpPr>
        <p:spPr bwMode="auto">
          <a:xfrm>
            <a:off x="6067971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9" name="Line 270"/>
          <p:cNvSpPr>
            <a:spLocks noChangeShapeType="1"/>
          </p:cNvSpPr>
          <p:nvPr/>
        </p:nvSpPr>
        <p:spPr bwMode="auto">
          <a:xfrm flipH="1">
            <a:off x="7340741" y="2869894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88" name="Line 321"/>
          <p:cNvSpPr>
            <a:spLocks noChangeShapeType="1"/>
          </p:cNvSpPr>
          <p:nvPr/>
        </p:nvSpPr>
        <p:spPr bwMode="auto">
          <a:xfrm>
            <a:off x="7344187" y="6180137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90" name="Rectangle 251"/>
          <p:cNvSpPr>
            <a:spLocks noChangeArrowheads="1"/>
          </p:cNvSpPr>
          <p:nvPr/>
        </p:nvSpPr>
        <p:spPr bwMode="auto">
          <a:xfrm>
            <a:off x="6902492" y="2452661"/>
            <a:ext cx="553239" cy="2492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1ER</a:t>
            </a:r>
          </a:p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NIVEL</a:t>
            </a:r>
            <a:endParaRPr lang="es-ES" altLang="es-MX" sz="600" dirty="0"/>
          </a:p>
        </p:txBody>
      </p:sp>
      <p:sp>
        <p:nvSpPr>
          <p:cNvPr id="191" name="Rectangle 252"/>
          <p:cNvSpPr>
            <a:spLocks noChangeArrowheads="1"/>
          </p:cNvSpPr>
          <p:nvPr/>
        </p:nvSpPr>
        <p:spPr bwMode="auto">
          <a:xfrm>
            <a:off x="7246596" y="2452661"/>
            <a:ext cx="507516" cy="2492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600" dirty="0" smtClean="0"/>
              <a:t>HOS-PITAL</a:t>
            </a:r>
            <a:endParaRPr lang="es-ES" altLang="es-MX" sz="600" dirty="0"/>
          </a:p>
        </p:txBody>
      </p:sp>
      <p:sp>
        <p:nvSpPr>
          <p:cNvPr id="192" name="Line 299"/>
          <p:cNvSpPr>
            <a:spLocks noChangeShapeType="1"/>
          </p:cNvSpPr>
          <p:nvPr/>
        </p:nvSpPr>
        <p:spPr bwMode="auto">
          <a:xfrm>
            <a:off x="7020458" y="2399254"/>
            <a:ext cx="65469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193" name="Line 321"/>
          <p:cNvSpPr>
            <a:spLocks noChangeShapeType="1"/>
          </p:cNvSpPr>
          <p:nvPr/>
        </p:nvSpPr>
        <p:spPr bwMode="auto">
          <a:xfrm>
            <a:off x="7340741" y="2402749"/>
            <a:ext cx="0" cy="324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6" name="Line 226"/>
          <p:cNvSpPr>
            <a:spLocks noChangeShapeType="1"/>
          </p:cNvSpPr>
          <p:nvPr/>
        </p:nvSpPr>
        <p:spPr bwMode="auto">
          <a:xfrm>
            <a:off x="1073114" y="2873115"/>
            <a:ext cx="1202" cy="31464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6" name="Line 212"/>
          <p:cNvSpPr>
            <a:spLocks noChangeShapeType="1"/>
          </p:cNvSpPr>
          <p:nvPr/>
        </p:nvSpPr>
        <p:spPr bwMode="auto">
          <a:xfrm>
            <a:off x="1073715" y="1711887"/>
            <a:ext cx="0" cy="100800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 dirty="0"/>
          </a:p>
        </p:txBody>
      </p:sp>
      <p:sp>
        <p:nvSpPr>
          <p:cNvPr id="198" name="Line 278"/>
          <p:cNvSpPr>
            <a:spLocks noChangeShapeType="1"/>
          </p:cNvSpPr>
          <p:nvPr/>
        </p:nvSpPr>
        <p:spPr bwMode="auto">
          <a:xfrm>
            <a:off x="2393266" y="2390775"/>
            <a:ext cx="0" cy="33972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99" name="Rectangle 251"/>
          <p:cNvSpPr>
            <a:spLocks noChangeArrowheads="1"/>
          </p:cNvSpPr>
          <p:nvPr/>
        </p:nvSpPr>
        <p:spPr bwMode="auto">
          <a:xfrm>
            <a:off x="2001308" y="2447741"/>
            <a:ext cx="442716" cy="2754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&lt; 15</a:t>
            </a:r>
          </a:p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AÑOS</a:t>
            </a:r>
            <a:endParaRPr lang="es-ES" altLang="es-MX" sz="700" dirty="0"/>
          </a:p>
        </p:txBody>
      </p:sp>
      <p:sp>
        <p:nvSpPr>
          <p:cNvPr id="203" name="Line 306"/>
          <p:cNvSpPr>
            <a:spLocks noChangeShapeType="1"/>
          </p:cNvSpPr>
          <p:nvPr/>
        </p:nvSpPr>
        <p:spPr bwMode="auto">
          <a:xfrm>
            <a:off x="1073715" y="6180137"/>
            <a:ext cx="0" cy="270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08" name="Rectangle 267"/>
          <p:cNvSpPr>
            <a:spLocks noChangeArrowheads="1"/>
          </p:cNvSpPr>
          <p:nvPr/>
        </p:nvSpPr>
        <p:spPr bwMode="auto">
          <a:xfrm rot="16200000">
            <a:off x="7355155" y="2080009"/>
            <a:ext cx="998768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dirty="0" smtClean="0"/>
              <a:t>APOYO TRANSPORTE AME</a:t>
            </a:r>
            <a:endParaRPr lang="es-ES" altLang="es-MX" sz="800" dirty="0"/>
          </a:p>
        </p:txBody>
      </p:sp>
      <p:sp>
        <p:nvSpPr>
          <p:cNvPr id="209" name="Line 272"/>
          <p:cNvSpPr>
            <a:spLocks noChangeShapeType="1"/>
          </p:cNvSpPr>
          <p:nvPr/>
        </p:nvSpPr>
        <p:spPr bwMode="auto">
          <a:xfrm flipH="1">
            <a:off x="8031546" y="2869552"/>
            <a:ext cx="0" cy="31464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0" name="Line 324"/>
          <p:cNvSpPr>
            <a:spLocks noChangeShapeType="1"/>
          </p:cNvSpPr>
          <p:nvPr/>
        </p:nvSpPr>
        <p:spPr bwMode="auto">
          <a:xfrm>
            <a:off x="8031546" y="6174041"/>
            <a:ext cx="0" cy="270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1" name="Line 292"/>
          <p:cNvSpPr>
            <a:spLocks noChangeShapeType="1"/>
          </p:cNvSpPr>
          <p:nvPr/>
        </p:nvSpPr>
        <p:spPr bwMode="auto">
          <a:xfrm>
            <a:off x="8031546" y="2006059"/>
            <a:ext cx="0" cy="71774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12" name="Rectangle 318"/>
          <p:cNvSpPr>
            <a:spLocks noChangeArrowheads="1"/>
          </p:cNvSpPr>
          <p:nvPr/>
        </p:nvSpPr>
        <p:spPr bwMode="auto">
          <a:xfrm rot="16200000">
            <a:off x="3766805" y="2027702"/>
            <a:ext cx="998085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PUERPERIO ATENDIDO </a:t>
            </a:r>
            <a:r>
              <a:rPr lang="es-ES_tradnl" altLang="es-MX" sz="650" dirty="0"/>
              <a:t>POR</a:t>
            </a:r>
            <a:endParaRPr lang="es-ES" altLang="es-MX" sz="650" dirty="0"/>
          </a:p>
          <a:p>
            <a:r>
              <a:rPr lang="es-ES_tradnl" altLang="es-MX" sz="650" dirty="0" smtClean="0"/>
              <a:t>PARTERÍA PROFESIONAL</a:t>
            </a:r>
            <a:endParaRPr lang="es-ES" altLang="es-MX" sz="65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4"/>
          <p:cNvSpPr>
            <a:spLocks noChangeArrowheads="1"/>
          </p:cNvSpPr>
          <p:nvPr/>
        </p:nvSpPr>
        <p:spPr bwMode="auto">
          <a:xfrm>
            <a:off x="-4085" y="2023888"/>
            <a:ext cx="962025" cy="260225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  <a:tab pos="381000" algn="l"/>
                <a:tab pos="857250" algn="l"/>
                <a:tab pos="1238250" algn="l"/>
                <a:tab pos="1714500" algn="l"/>
                <a:tab pos="2095500" algn="l"/>
                <a:tab pos="2571750" algn="l"/>
                <a:tab pos="2952750" algn="l"/>
                <a:tab pos="3429000" algn="l"/>
                <a:tab pos="3810000" algn="l"/>
                <a:tab pos="4286250" algn="l"/>
                <a:tab pos="4667250" algn="l"/>
                <a:tab pos="523875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lnSpc>
                <a:spcPts val="1100"/>
              </a:lnSpc>
              <a:spcBef>
                <a:spcPct val="60000"/>
              </a:spcBef>
            </a:pPr>
            <a:r>
              <a:rPr lang="es-ES_tradnl" altLang="es-MX" sz="900" b="1" dirty="0"/>
              <a:t>ENERO</a:t>
            </a:r>
          </a:p>
          <a:p>
            <a:pPr>
              <a:lnSpc>
                <a:spcPts val="1100"/>
              </a:lnSpc>
              <a:spcBef>
                <a:spcPct val="60000"/>
              </a:spcBef>
            </a:pPr>
            <a:r>
              <a:rPr lang="es-ES_tradnl" altLang="es-MX" sz="900" b="1" dirty="0"/>
              <a:t>FEBRERO</a:t>
            </a:r>
          </a:p>
          <a:p>
            <a:pPr>
              <a:lnSpc>
                <a:spcPts val="1100"/>
              </a:lnSpc>
              <a:spcBef>
                <a:spcPct val="60000"/>
              </a:spcBef>
            </a:pPr>
            <a:r>
              <a:rPr lang="es-ES_tradnl" altLang="es-MX" sz="900" b="1" dirty="0"/>
              <a:t>MARZO</a:t>
            </a:r>
          </a:p>
          <a:p>
            <a:pPr>
              <a:lnSpc>
                <a:spcPts val="1100"/>
              </a:lnSpc>
              <a:spcBef>
                <a:spcPct val="55000"/>
              </a:spcBef>
            </a:pPr>
            <a:r>
              <a:rPr lang="es-ES_tradnl" altLang="es-MX" sz="900" b="1" dirty="0"/>
              <a:t>ABRIL</a:t>
            </a:r>
          </a:p>
          <a:p>
            <a:pPr>
              <a:lnSpc>
                <a:spcPts val="1100"/>
              </a:lnSpc>
              <a:spcBef>
                <a:spcPct val="55000"/>
              </a:spcBef>
            </a:pPr>
            <a:r>
              <a:rPr lang="es-ES_tradnl" altLang="es-MX" sz="900" b="1" dirty="0"/>
              <a:t>MAYO</a:t>
            </a:r>
          </a:p>
          <a:p>
            <a:pPr>
              <a:lnSpc>
                <a:spcPts val="1100"/>
              </a:lnSpc>
              <a:spcBef>
                <a:spcPct val="55000"/>
              </a:spcBef>
            </a:pPr>
            <a:r>
              <a:rPr lang="es-ES_tradnl" altLang="es-MX" sz="900" b="1" dirty="0"/>
              <a:t>JUNIO</a:t>
            </a:r>
          </a:p>
          <a:p>
            <a:pPr>
              <a:lnSpc>
                <a:spcPts val="1100"/>
              </a:lnSpc>
              <a:spcBef>
                <a:spcPct val="55000"/>
              </a:spcBef>
            </a:pPr>
            <a:r>
              <a:rPr lang="es-ES_tradnl" altLang="es-MX" sz="900" b="1" dirty="0"/>
              <a:t>JULIO</a:t>
            </a:r>
          </a:p>
          <a:p>
            <a:pPr>
              <a:lnSpc>
                <a:spcPts val="1100"/>
              </a:lnSpc>
              <a:spcBef>
                <a:spcPct val="50000"/>
              </a:spcBef>
            </a:pPr>
            <a:r>
              <a:rPr lang="es-ES_tradnl" altLang="es-MX" sz="900" b="1" dirty="0"/>
              <a:t>AGOSTO</a:t>
            </a:r>
          </a:p>
          <a:p>
            <a:pPr>
              <a:lnSpc>
                <a:spcPts val="1100"/>
              </a:lnSpc>
              <a:spcBef>
                <a:spcPct val="50000"/>
              </a:spcBef>
            </a:pPr>
            <a:r>
              <a:rPr lang="es-ES_tradnl" altLang="es-MX" sz="900" b="1" dirty="0"/>
              <a:t>SEPTIEMBRE</a:t>
            </a:r>
          </a:p>
          <a:p>
            <a:pPr>
              <a:lnSpc>
                <a:spcPts val="1100"/>
              </a:lnSpc>
              <a:spcBef>
                <a:spcPct val="50000"/>
              </a:spcBef>
            </a:pPr>
            <a:r>
              <a:rPr lang="es-ES_tradnl" altLang="es-MX" sz="900" b="1" dirty="0"/>
              <a:t>OCTUBRE</a:t>
            </a:r>
          </a:p>
          <a:p>
            <a:pPr>
              <a:lnSpc>
                <a:spcPts val="1100"/>
              </a:lnSpc>
              <a:spcBef>
                <a:spcPct val="50000"/>
              </a:spcBef>
            </a:pPr>
            <a:r>
              <a:rPr lang="es-ES_tradnl" altLang="es-MX" sz="900" b="1" dirty="0"/>
              <a:t>NOVIEMBRE</a:t>
            </a:r>
          </a:p>
          <a:p>
            <a:pPr>
              <a:lnSpc>
                <a:spcPts val="1100"/>
              </a:lnSpc>
              <a:spcBef>
                <a:spcPct val="50000"/>
              </a:spcBef>
            </a:pPr>
            <a:r>
              <a:rPr lang="es-ES_tradnl" altLang="es-MX" sz="900" b="1" dirty="0"/>
              <a:t>DICIEMBRE</a:t>
            </a:r>
          </a:p>
        </p:txBody>
      </p:sp>
      <p:sp>
        <p:nvSpPr>
          <p:cNvPr id="4103" name="Rectangle 15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/>
              <a:t>REVERSO</a:t>
            </a:r>
          </a:p>
        </p:txBody>
      </p:sp>
      <p:sp>
        <p:nvSpPr>
          <p:cNvPr id="4140" name="Rectangle 224"/>
          <p:cNvSpPr>
            <a:spLocks noChangeArrowheads="1"/>
          </p:cNvSpPr>
          <p:nvPr/>
        </p:nvSpPr>
        <p:spPr bwMode="auto">
          <a:xfrm>
            <a:off x="42605" y="1233734"/>
            <a:ext cx="86651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II. M E S</a:t>
            </a:r>
            <a:endParaRPr lang="es-ES" altLang="es-MX" sz="900" b="1" dirty="0"/>
          </a:p>
        </p:txBody>
      </p:sp>
      <p:sp>
        <p:nvSpPr>
          <p:cNvPr id="246" name="Line 152"/>
          <p:cNvSpPr>
            <a:spLocks noChangeShapeType="1"/>
          </p:cNvSpPr>
          <p:nvPr/>
        </p:nvSpPr>
        <p:spPr bwMode="auto">
          <a:xfrm flipH="1">
            <a:off x="0" y="799295"/>
            <a:ext cx="9144000" cy="0"/>
          </a:xfrm>
          <a:prstGeom prst="line">
            <a:avLst/>
          </a:prstGeom>
          <a:noFill/>
          <a:ln w="253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47" name="Line 153"/>
          <p:cNvSpPr>
            <a:spLocks noChangeShapeType="1"/>
          </p:cNvSpPr>
          <p:nvPr/>
        </p:nvSpPr>
        <p:spPr bwMode="auto">
          <a:xfrm>
            <a:off x="0" y="199511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2" name="Line 195"/>
          <p:cNvSpPr>
            <a:spLocks noChangeShapeType="1"/>
          </p:cNvSpPr>
          <p:nvPr/>
        </p:nvSpPr>
        <p:spPr bwMode="auto">
          <a:xfrm>
            <a:off x="0" y="32893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3" name="Line 196"/>
          <p:cNvSpPr>
            <a:spLocks noChangeShapeType="1"/>
          </p:cNvSpPr>
          <p:nvPr/>
        </p:nvSpPr>
        <p:spPr bwMode="auto">
          <a:xfrm>
            <a:off x="0" y="264160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4" name="Line 197"/>
          <p:cNvSpPr>
            <a:spLocks noChangeShapeType="1"/>
          </p:cNvSpPr>
          <p:nvPr/>
        </p:nvSpPr>
        <p:spPr bwMode="auto">
          <a:xfrm>
            <a:off x="0" y="28590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5" name="Line 198"/>
          <p:cNvSpPr>
            <a:spLocks noChangeShapeType="1"/>
          </p:cNvSpPr>
          <p:nvPr/>
        </p:nvSpPr>
        <p:spPr bwMode="auto">
          <a:xfrm>
            <a:off x="0" y="307022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6" name="Line 200"/>
          <p:cNvSpPr>
            <a:spLocks noChangeShapeType="1"/>
          </p:cNvSpPr>
          <p:nvPr/>
        </p:nvSpPr>
        <p:spPr bwMode="auto">
          <a:xfrm>
            <a:off x="-1" y="2211388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57" name="Line 201"/>
          <p:cNvSpPr>
            <a:spLocks noChangeShapeType="1"/>
          </p:cNvSpPr>
          <p:nvPr/>
        </p:nvSpPr>
        <p:spPr bwMode="auto">
          <a:xfrm>
            <a:off x="0" y="242411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0" name="Line 205"/>
          <p:cNvSpPr>
            <a:spLocks noChangeShapeType="1"/>
          </p:cNvSpPr>
          <p:nvPr/>
        </p:nvSpPr>
        <p:spPr bwMode="auto">
          <a:xfrm>
            <a:off x="0" y="4637088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61" name="Line 206"/>
          <p:cNvSpPr>
            <a:spLocks noChangeShapeType="1"/>
          </p:cNvSpPr>
          <p:nvPr/>
        </p:nvSpPr>
        <p:spPr bwMode="auto">
          <a:xfrm>
            <a:off x="0" y="4864100"/>
            <a:ext cx="9144000" cy="0"/>
          </a:xfrm>
          <a:prstGeom prst="line">
            <a:avLst/>
          </a:prstGeom>
          <a:noFill/>
          <a:ln w="12699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grpSp>
        <p:nvGrpSpPr>
          <p:cNvPr id="262" name="Group 207"/>
          <p:cNvGrpSpPr>
            <a:grpSpLocks/>
          </p:cNvGrpSpPr>
          <p:nvPr/>
        </p:nvGrpSpPr>
        <p:grpSpPr bwMode="auto">
          <a:xfrm>
            <a:off x="119063" y="5165725"/>
            <a:ext cx="8832850" cy="1530350"/>
            <a:chOff x="0" y="3155"/>
            <a:chExt cx="5760" cy="953"/>
          </a:xfrm>
        </p:grpSpPr>
        <p:grpSp>
          <p:nvGrpSpPr>
            <p:cNvPr id="263" name="Group 208"/>
            <p:cNvGrpSpPr>
              <a:grpSpLocks/>
            </p:cNvGrpSpPr>
            <p:nvPr/>
          </p:nvGrpSpPr>
          <p:grpSpPr bwMode="auto">
            <a:xfrm>
              <a:off x="0" y="3390"/>
              <a:ext cx="5760" cy="477"/>
              <a:chOff x="0" y="3606"/>
              <a:chExt cx="5760" cy="498"/>
            </a:xfrm>
          </p:grpSpPr>
          <p:sp>
            <p:nvSpPr>
              <p:cNvPr id="268" name="Line 209"/>
              <p:cNvSpPr>
                <a:spLocks noChangeShapeType="1"/>
              </p:cNvSpPr>
              <p:nvPr/>
            </p:nvSpPr>
            <p:spPr bwMode="auto">
              <a:xfrm>
                <a:off x="0" y="385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69" name="Line 210"/>
              <p:cNvSpPr>
                <a:spLocks noChangeShapeType="1"/>
              </p:cNvSpPr>
              <p:nvPr/>
            </p:nvSpPr>
            <p:spPr bwMode="auto">
              <a:xfrm>
                <a:off x="0" y="4104"/>
                <a:ext cx="5760" cy="0"/>
              </a:xfrm>
              <a:prstGeom prst="line">
                <a:avLst/>
              </a:prstGeom>
              <a:noFill/>
              <a:ln w="12700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0" name="Line 211"/>
              <p:cNvSpPr>
                <a:spLocks noChangeShapeType="1"/>
              </p:cNvSpPr>
              <p:nvPr/>
            </p:nvSpPr>
            <p:spPr bwMode="auto">
              <a:xfrm>
                <a:off x="0" y="3978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1" name="Line 212"/>
              <p:cNvSpPr>
                <a:spLocks noChangeShapeType="1"/>
              </p:cNvSpPr>
              <p:nvPr/>
            </p:nvSpPr>
            <p:spPr bwMode="auto">
              <a:xfrm>
                <a:off x="0" y="3606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  <p:sp>
            <p:nvSpPr>
              <p:cNvPr id="272" name="Line 213"/>
              <p:cNvSpPr>
                <a:spLocks noChangeShapeType="1"/>
              </p:cNvSpPr>
              <p:nvPr/>
            </p:nvSpPr>
            <p:spPr bwMode="auto">
              <a:xfrm>
                <a:off x="0" y="3732"/>
                <a:ext cx="5760" cy="0"/>
              </a:xfrm>
              <a:prstGeom prst="line">
                <a:avLst/>
              </a:prstGeom>
              <a:noFill/>
              <a:ln w="12699">
                <a:solidFill>
                  <a:schemeClr val="tx1"/>
                </a:solidFill>
                <a:round/>
                <a:headEnd type="none" w="sm" len="sm"/>
                <a:tailEnd type="none" w="sm" len="sm"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wrap="none" anchor="ctr"/>
              <a:lstStyle/>
              <a:p>
                <a:endParaRPr lang="es-MX"/>
              </a:p>
            </p:txBody>
          </p:sp>
        </p:grpSp>
        <p:sp>
          <p:nvSpPr>
            <p:cNvPr id="264" name="Line 214"/>
            <p:cNvSpPr>
              <a:spLocks noChangeShapeType="1"/>
            </p:cNvSpPr>
            <p:nvPr/>
          </p:nvSpPr>
          <p:spPr bwMode="auto">
            <a:xfrm>
              <a:off x="0" y="315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5" name="Line 215"/>
            <p:cNvSpPr>
              <a:spLocks noChangeShapeType="1"/>
            </p:cNvSpPr>
            <p:nvPr/>
          </p:nvSpPr>
          <p:spPr bwMode="auto">
            <a:xfrm>
              <a:off x="0" y="3275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6" name="Line 216"/>
            <p:cNvSpPr>
              <a:spLocks noChangeShapeType="1"/>
            </p:cNvSpPr>
            <p:nvPr/>
          </p:nvSpPr>
          <p:spPr bwMode="auto">
            <a:xfrm>
              <a:off x="0" y="3987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  <p:sp>
          <p:nvSpPr>
            <p:cNvPr id="267" name="Line 217"/>
            <p:cNvSpPr>
              <a:spLocks noChangeShapeType="1"/>
            </p:cNvSpPr>
            <p:nvPr/>
          </p:nvSpPr>
          <p:spPr bwMode="auto">
            <a:xfrm>
              <a:off x="0" y="4108"/>
              <a:ext cx="5760" cy="0"/>
            </a:xfrm>
            <a:prstGeom prst="line">
              <a:avLst/>
            </a:prstGeom>
            <a:noFill/>
            <a:ln w="12699">
              <a:solidFill>
                <a:schemeClr val="tx1"/>
              </a:solidFill>
              <a:round/>
              <a:headEnd type="none" w="sm" len="sm"/>
              <a:tailEnd type="none" w="sm" len="sm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wrap="none" anchor="ctr"/>
            <a:lstStyle/>
            <a:p>
              <a:endParaRPr lang="es-MX"/>
            </a:p>
          </p:txBody>
        </p:sp>
      </p:grpSp>
      <p:sp>
        <p:nvSpPr>
          <p:cNvPr id="273" name="Rectangle 218"/>
          <p:cNvSpPr>
            <a:spLocks noChangeArrowheads="1"/>
          </p:cNvSpPr>
          <p:nvPr/>
        </p:nvSpPr>
        <p:spPr bwMode="auto">
          <a:xfrm>
            <a:off x="0" y="4967288"/>
            <a:ext cx="2203450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800" b="1"/>
              <a:t>III. OBSERVACIONES:</a:t>
            </a:r>
            <a:endParaRPr lang="es-ES" altLang="es-MX" sz="800" b="1"/>
          </a:p>
        </p:txBody>
      </p:sp>
      <p:sp>
        <p:nvSpPr>
          <p:cNvPr id="274" name="Line 219"/>
          <p:cNvSpPr>
            <a:spLocks noChangeShapeType="1"/>
          </p:cNvSpPr>
          <p:nvPr/>
        </p:nvSpPr>
        <p:spPr bwMode="auto">
          <a:xfrm flipH="1">
            <a:off x="0" y="497205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75" name="Rectangle 220"/>
          <p:cNvSpPr>
            <a:spLocks noChangeArrowheads="1"/>
          </p:cNvSpPr>
          <p:nvPr/>
        </p:nvSpPr>
        <p:spPr bwMode="auto">
          <a:xfrm>
            <a:off x="0" y="6683375"/>
            <a:ext cx="800100" cy="214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s-ES_tradnl" altLang="es-MX" sz="800" b="1" dirty="0"/>
              <a:t>REVERSO</a:t>
            </a:r>
          </a:p>
        </p:txBody>
      </p:sp>
      <p:sp>
        <p:nvSpPr>
          <p:cNvPr id="276" name="Rectangle 260"/>
          <p:cNvSpPr>
            <a:spLocks noChangeArrowheads="1"/>
          </p:cNvSpPr>
          <p:nvPr/>
        </p:nvSpPr>
        <p:spPr bwMode="auto">
          <a:xfrm>
            <a:off x="71438" y="4627563"/>
            <a:ext cx="848005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900" b="1" dirty="0"/>
              <a:t>T O T A L</a:t>
            </a:r>
            <a:endParaRPr lang="es-ES" altLang="es-MX" sz="900" b="1" dirty="0"/>
          </a:p>
        </p:txBody>
      </p:sp>
      <p:sp>
        <p:nvSpPr>
          <p:cNvPr id="278" name="Rectangle 315"/>
          <p:cNvSpPr>
            <a:spLocks noChangeArrowheads="1"/>
          </p:cNvSpPr>
          <p:nvPr/>
        </p:nvSpPr>
        <p:spPr bwMode="auto">
          <a:xfrm>
            <a:off x="1690688" y="775999"/>
            <a:ext cx="5627687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/>
              <a:t>MUJERES ATENDIDAS EN EL MES POR:</a:t>
            </a:r>
            <a:endParaRPr lang="es-ES" altLang="es-MX" sz="800" b="1" dirty="0"/>
          </a:p>
        </p:txBody>
      </p:sp>
      <p:sp>
        <p:nvSpPr>
          <p:cNvPr id="279" name="Line 316"/>
          <p:cNvSpPr>
            <a:spLocks noChangeShapeType="1"/>
          </p:cNvSpPr>
          <p:nvPr/>
        </p:nvSpPr>
        <p:spPr bwMode="auto">
          <a:xfrm>
            <a:off x="1145901" y="945983"/>
            <a:ext cx="630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0" name="Rectangle 317"/>
          <p:cNvSpPr>
            <a:spLocks noChangeArrowheads="1"/>
          </p:cNvSpPr>
          <p:nvPr/>
        </p:nvSpPr>
        <p:spPr bwMode="auto">
          <a:xfrm rot="16200000">
            <a:off x="7088629" y="1269175"/>
            <a:ext cx="109055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>
              <a:spcBef>
                <a:spcPts val="0"/>
              </a:spcBef>
            </a:pPr>
            <a:r>
              <a:rPr lang="es-ES_tradnl" altLang="es-MX" sz="700" dirty="0" smtClean="0"/>
              <a:t>DEFUNCIONES MATERNAS</a:t>
            </a:r>
            <a:endParaRPr lang="es-ES" altLang="es-MX" sz="700" dirty="0"/>
          </a:p>
        </p:txBody>
      </p:sp>
      <p:sp>
        <p:nvSpPr>
          <p:cNvPr id="281" name="Rectangle 318"/>
          <p:cNvSpPr>
            <a:spLocks noChangeArrowheads="1"/>
          </p:cNvSpPr>
          <p:nvPr/>
        </p:nvSpPr>
        <p:spPr bwMode="auto">
          <a:xfrm rot="16200000">
            <a:off x="4813224" y="1464848"/>
            <a:ext cx="689263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AUXILIAR</a:t>
            </a:r>
          </a:p>
          <a:p>
            <a:r>
              <a:rPr lang="es-ES_tradnl" altLang="es-MX" sz="700" dirty="0" smtClean="0"/>
              <a:t>DE </a:t>
            </a:r>
            <a:r>
              <a:rPr lang="es-ES_tradnl" altLang="es-MX" sz="700" dirty="0"/>
              <a:t>SALUD</a:t>
            </a:r>
            <a:endParaRPr lang="es-ES" altLang="es-MX" sz="700" dirty="0"/>
          </a:p>
        </p:txBody>
      </p:sp>
      <p:sp>
        <p:nvSpPr>
          <p:cNvPr id="284" name="Rectangle 324"/>
          <p:cNvSpPr>
            <a:spLocks noChangeArrowheads="1"/>
          </p:cNvSpPr>
          <p:nvPr/>
        </p:nvSpPr>
        <p:spPr bwMode="auto">
          <a:xfrm>
            <a:off x="2567231" y="1483340"/>
            <a:ext cx="824767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TOTAL</a:t>
            </a:r>
            <a:endParaRPr lang="es-ES" altLang="es-MX" sz="700" b="1" dirty="0"/>
          </a:p>
        </p:txBody>
      </p:sp>
      <p:sp>
        <p:nvSpPr>
          <p:cNvPr id="287" name="Rectangle 328"/>
          <p:cNvSpPr>
            <a:spLocks noChangeArrowheads="1"/>
          </p:cNvSpPr>
          <p:nvPr/>
        </p:nvSpPr>
        <p:spPr bwMode="auto">
          <a:xfrm rot="16200000">
            <a:off x="6665347" y="1470661"/>
            <a:ext cx="68926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NACIDA(O) VIVA(O)</a:t>
            </a:r>
            <a:endParaRPr lang="es-ES" altLang="es-MX" sz="700" dirty="0"/>
          </a:p>
        </p:txBody>
      </p:sp>
      <p:sp>
        <p:nvSpPr>
          <p:cNvPr id="288" name="Rectangle 329"/>
          <p:cNvSpPr>
            <a:spLocks noChangeArrowheads="1"/>
          </p:cNvSpPr>
          <p:nvPr/>
        </p:nvSpPr>
        <p:spPr bwMode="auto">
          <a:xfrm rot="16200000">
            <a:off x="6960815" y="1463464"/>
            <a:ext cx="68649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NACIDA(O) </a:t>
            </a:r>
          </a:p>
          <a:p>
            <a:r>
              <a:rPr lang="es-ES_tradnl" altLang="es-MX" sz="700" dirty="0" smtClean="0"/>
              <a:t>MUERTA(O)</a:t>
            </a:r>
            <a:endParaRPr lang="es-ES" altLang="es-MX" sz="700" dirty="0"/>
          </a:p>
        </p:txBody>
      </p:sp>
      <p:sp>
        <p:nvSpPr>
          <p:cNvPr id="289" name="Rectangle 330"/>
          <p:cNvSpPr>
            <a:spLocks noChangeArrowheads="1"/>
          </p:cNvSpPr>
          <p:nvPr/>
        </p:nvSpPr>
        <p:spPr bwMode="auto">
          <a:xfrm>
            <a:off x="6796701" y="1057902"/>
            <a:ext cx="710091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PRODUCTO</a:t>
            </a:r>
            <a:endParaRPr lang="es-ES" altLang="es-MX" sz="700" dirty="0"/>
          </a:p>
        </p:txBody>
      </p:sp>
      <p:sp>
        <p:nvSpPr>
          <p:cNvPr id="291" name="Line 332"/>
          <p:cNvSpPr>
            <a:spLocks noChangeShapeType="1"/>
          </p:cNvSpPr>
          <p:nvPr/>
        </p:nvSpPr>
        <p:spPr bwMode="auto">
          <a:xfrm>
            <a:off x="3178829" y="1095618"/>
            <a:ext cx="0" cy="8268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5" name="Line 336"/>
          <p:cNvSpPr>
            <a:spLocks noChangeShapeType="1"/>
          </p:cNvSpPr>
          <p:nvPr/>
        </p:nvSpPr>
        <p:spPr bwMode="auto">
          <a:xfrm>
            <a:off x="3836781" y="1237061"/>
            <a:ext cx="0" cy="6801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6" name="Line 337"/>
          <p:cNvSpPr>
            <a:spLocks noChangeShapeType="1"/>
          </p:cNvSpPr>
          <p:nvPr/>
        </p:nvSpPr>
        <p:spPr bwMode="auto">
          <a:xfrm>
            <a:off x="4171063" y="1095618"/>
            <a:ext cx="0" cy="83277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0" name="Line 344"/>
          <p:cNvSpPr>
            <a:spLocks noChangeShapeType="1"/>
          </p:cNvSpPr>
          <p:nvPr/>
        </p:nvSpPr>
        <p:spPr bwMode="auto">
          <a:xfrm>
            <a:off x="1145902" y="1089683"/>
            <a:ext cx="630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02" name="Rectangle 348"/>
          <p:cNvSpPr>
            <a:spLocks noChangeArrowheads="1"/>
          </p:cNvSpPr>
          <p:nvPr/>
        </p:nvSpPr>
        <p:spPr bwMode="auto">
          <a:xfrm>
            <a:off x="5167618" y="1065300"/>
            <a:ext cx="1510973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ATENDIDO POR</a:t>
            </a:r>
            <a:endParaRPr lang="es-ES" altLang="es-MX" sz="700" dirty="0"/>
          </a:p>
        </p:txBody>
      </p:sp>
      <p:sp>
        <p:nvSpPr>
          <p:cNvPr id="304" name="Line 350"/>
          <p:cNvSpPr>
            <a:spLocks noChangeShapeType="1"/>
          </p:cNvSpPr>
          <p:nvPr/>
        </p:nvSpPr>
        <p:spPr bwMode="auto">
          <a:xfrm>
            <a:off x="3168181" y="1233201"/>
            <a:ext cx="990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5" name="Text Box 351"/>
          <p:cNvSpPr txBox="1">
            <a:spLocks noChangeArrowheads="1"/>
          </p:cNvSpPr>
          <p:nvPr/>
        </p:nvSpPr>
        <p:spPr bwMode="auto">
          <a:xfrm>
            <a:off x="2648950" y="919424"/>
            <a:ext cx="4128775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P A R T O</a:t>
            </a:r>
          </a:p>
        </p:txBody>
      </p:sp>
      <p:sp>
        <p:nvSpPr>
          <p:cNvPr id="306" name="Rectangle 353"/>
          <p:cNvSpPr>
            <a:spLocks noChangeArrowheads="1"/>
          </p:cNvSpPr>
          <p:nvPr/>
        </p:nvSpPr>
        <p:spPr bwMode="auto">
          <a:xfrm rot="16200000">
            <a:off x="7716867" y="1415153"/>
            <a:ext cx="507485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CON APOYO</a:t>
            </a:r>
            <a:endParaRPr lang="es-ES" altLang="es-MX" sz="700" dirty="0"/>
          </a:p>
        </p:txBody>
      </p:sp>
      <p:sp>
        <p:nvSpPr>
          <p:cNvPr id="307" name="Rectangle 354"/>
          <p:cNvSpPr>
            <a:spLocks noChangeArrowheads="1"/>
          </p:cNvSpPr>
          <p:nvPr/>
        </p:nvSpPr>
        <p:spPr bwMode="auto">
          <a:xfrm rot="16200000">
            <a:off x="7883009" y="1413665"/>
            <a:ext cx="82082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CAJAS </a:t>
            </a:r>
            <a:r>
              <a:rPr lang="es-ES_tradnl" altLang="es-MX" sz="700" dirty="0" smtClean="0"/>
              <a:t>ENTREGADAS</a:t>
            </a:r>
            <a:endParaRPr lang="es-ES" altLang="es-MX" sz="700" dirty="0"/>
          </a:p>
        </p:txBody>
      </p:sp>
      <p:sp>
        <p:nvSpPr>
          <p:cNvPr id="308" name="Rectangle 355"/>
          <p:cNvSpPr>
            <a:spLocks noChangeArrowheads="1"/>
          </p:cNvSpPr>
          <p:nvPr/>
        </p:nvSpPr>
        <p:spPr bwMode="auto">
          <a:xfrm>
            <a:off x="8350481" y="936769"/>
            <a:ext cx="878769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MADRES LACTANDO</a:t>
            </a:r>
            <a:endParaRPr lang="es-ES" altLang="es-MX" sz="700" dirty="0"/>
          </a:p>
        </p:txBody>
      </p:sp>
      <p:sp>
        <p:nvSpPr>
          <p:cNvPr id="309" name="Line 356"/>
          <p:cNvSpPr>
            <a:spLocks noChangeShapeType="1"/>
          </p:cNvSpPr>
          <p:nvPr/>
        </p:nvSpPr>
        <p:spPr bwMode="auto">
          <a:xfrm flipH="1">
            <a:off x="7457067" y="799295"/>
            <a:ext cx="0" cy="1123166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0" name="Line 357"/>
          <p:cNvSpPr>
            <a:spLocks noChangeShapeType="1"/>
          </p:cNvSpPr>
          <p:nvPr/>
        </p:nvSpPr>
        <p:spPr bwMode="auto">
          <a:xfrm>
            <a:off x="7772282" y="803275"/>
            <a:ext cx="0" cy="1119185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1" name="Line 358"/>
          <p:cNvSpPr>
            <a:spLocks noChangeShapeType="1"/>
          </p:cNvSpPr>
          <p:nvPr/>
        </p:nvSpPr>
        <p:spPr bwMode="auto">
          <a:xfrm>
            <a:off x="8470100" y="955508"/>
            <a:ext cx="0" cy="96695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2" name="Line 359"/>
          <p:cNvSpPr>
            <a:spLocks noChangeShapeType="1"/>
          </p:cNvSpPr>
          <p:nvPr/>
        </p:nvSpPr>
        <p:spPr bwMode="auto">
          <a:xfrm>
            <a:off x="8771338" y="1236283"/>
            <a:ext cx="0" cy="68617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3" name="Rectangle 361"/>
          <p:cNvSpPr>
            <a:spLocks noChangeArrowheads="1"/>
          </p:cNvSpPr>
          <p:nvPr/>
        </p:nvSpPr>
        <p:spPr bwMode="auto">
          <a:xfrm>
            <a:off x="7582533" y="988052"/>
            <a:ext cx="1083736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EMBARAZADAS</a:t>
            </a:r>
            <a:endParaRPr lang="es-ES" altLang="es-MX" sz="700" dirty="0"/>
          </a:p>
        </p:txBody>
      </p:sp>
      <p:sp>
        <p:nvSpPr>
          <p:cNvPr id="314" name="Line 362"/>
          <p:cNvSpPr>
            <a:spLocks noChangeShapeType="1"/>
          </p:cNvSpPr>
          <p:nvPr/>
        </p:nvSpPr>
        <p:spPr bwMode="auto">
          <a:xfrm>
            <a:off x="7773425" y="1231095"/>
            <a:ext cx="136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5" name="Rectangle 363"/>
          <p:cNvSpPr>
            <a:spLocks noChangeArrowheads="1"/>
          </p:cNvSpPr>
          <p:nvPr/>
        </p:nvSpPr>
        <p:spPr bwMode="auto">
          <a:xfrm rot="16200000">
            <a:off x="8370648" y="1435531"/>
            <a:ext cx="541338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CON APOYO</a:t>
            </a:r>
            <a:endParaRPr lang="es-ES" altLang="es-MX" sz="700" dirty="0"/>
          </a:p>
        </p:txBody>
      </p:sp>
      <p:sp>
        <p:nvSpPr>
          <p:cNvPr id="317" name="Line 303"/>
          <p:cNvSpPr>
            <a:spLocks noChangeShapeType="1"/>
          </p:cNvSpPr>
          <p:nvPr/>
        </p:nvSpPr>
        <p:spPr bwMode="auto">
          <a:xfrm>
            <a:off x="3178829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1" name="Line 307"/>
          <p:cNvSpPr>
            <a:spLocks noChangeShapeType="1"/>
          </p:cNvSpPr>
          <p:nvPr/>
        </p:nvSpPr>
        <p:spPr bwMode="auto">
          <a:xfrm>
            <a:off x="384129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2" name="Line 308"/>
          <p:cNvSpPr>
            <a:spLocks noChangeShapeType="1"/>
          </p:cNvSpPr>
          <p:nvPr/>
        </p:nvSpPr>
        <p:spPr bwMode="auto">
          <a:xfrm>
            <a:off x="4176360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3" name="Line 309"/>
          <p:cNvSpPr>
            <a:spLocks noChangeShapeType="1"/>
          </p:cNvSpPr>
          <p:nvPr/>
        </p:nvSpPr>
        <p:spPr bwMode="auto">
          <a:xfrm>
            <a:off x="5329925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4" name="Line 310"/>
          <p:cNvSpPr>
            <a:spLocks noChangeShapeType="1"/>
          </p:cNvSpPr>
          <p:nvPr/>
        </p:nvSpPr>
        <p:spPr bwMode="auto">
          <a:xfrm>
            <a:off x="6542766" y="463391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8" name="Line 314"/>
          <p:cNvSpPr>
            <a:spLocks noChangeShapeType="1"/>
          </p:cNvSpPr>
          <p:nvPr/>
        </p:nvSpPr>
        <p:spPr bwMode="auto">
          <a:xfrm>
            <a:off x="7459439" y="4640263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0" name="Line 289"/>
          <p:cNvSpPr>
            <a:spLocks noChangeShapeType="1"/>
          </p:cNvSpPr>
          <p:nvPr/>
        </p:nvSpPr>
        <p:spPr bwMode="auto">
          <a:xfrm>
            <a:off x="3178829" y="199511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4" name="Line 293"/>
          <p:cNvSpPr>
            <a:spLocks noChangeShapeType="1"/>
          </p:cNvSpPr>
          <p:nvPr/>
        </p:nvSpPr>
        <p:spPr bwMode="auto">
          <a:xfrm>
            <a:off x="3841296" y="1998447"/>
            <a:ext cx="0" cy="258102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5" name="Line 295"/>
          <p:cNvSpPr>
            <a:spLocks noChangeShapeType="1"/>
          </p:cNvSpPr>
          <p:nvPr/>
        </p:nvSpPr>
        <p:spPr bwMode="auto">
          <a:xfrm>
            <a:off x="4175622" y="1992764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6" name="Line 296"/>
          <p:cNvSpPr>
            <a:spLocks noChangeShapeType="1"/>
          </p:cNvSpPr>
          <p:nvPr/>
        </p:nvSpPr>
        <p:spPr bwMode="auto">
          <a:xfrm>
            <a:off x="5329925" y="1995642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7" name="Line 298"/>
          <p:cNvSpPr>
            <a:spLocks noChangeShapeType="1"/>
          </p:cNvSpPr>
          <p:nvPr/>
        </p:nvSpPr>
        <p:spPr bwMode="auto">
          <a:xfrm>
            <a:off x="6542766" y="1993669"/>
            <a:ext cx="0" cy="258476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0" name="Line 367"/>
          <p:cNvSpPr>
            <a:spLocks noChangeShapeType="1"/>
          </p:cNvSpPr>
          <p:nvPr/>
        </p:nvSpPr>
        <p:spPr bwMode="auto">
          <a:xfrm>
            <a:off x="7459950" y="1991719"/>
            <a:ext cx="0" cy="2592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85" name="Rectangle 326"/>
          <p:cNvSpPr>
            <a:spLocks noChangeArrowheads="1"/>
          </p:cNvSpPr>
          <p:nvPr/>
        </p:nvSpPr>
        <p:spPr bwMode="auto">
          <a:xfrm rot="16200000">
            <a:off x="4278188" y="1480226"/>
            <a:ext cx="681249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/>
              <a:t>NORMAL</a:t>
            </a:r>
            <a:endParaRPr lang="es-ES" altLang="es-MX" sz="700" dirty="0"/>
          </a:p>
        </p:txBody>
      </p:sp>
      <p:sp>
        <p:nvSpPr>
          <p:cNvPr id="286" name="Rectangle 327"/>
          <p:cNvSpPr>
            <a:spLocks noChangeArrowheads="1"/>
          </p:cNvSpPr>
          <p:nvPr/>
        </p:nvSpPr>
        <p:spPr bwMode="auto">
          <a:xfrm rot="16200000">
            <a:off x="4503316" y="1479417"/>
            <a:ext cx="793845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COMPLICADO</a:t>
            </a:r>
            <a:endParaRPr lang="es-ES" altLang="es-MX" sz="700" dirty="0"/>
          </a:p>
        </p:txBody>
      </p:sp>
      <p:sp>
        <p:nvSpPr>
          <p:cNvPr id="297" name="Line 339"/>
          <p:cNvSpPr>
            <a:spLocks noChangeShapeType="1"/>
          </p:cNvSpPr>
          <p:nvPr/>
        </p:nvSpPr>
        <p:spPr bwMode="auto">
          <a:xfrm>
            <a:off x="6844241" y="1090009"/>
            <a:ext cx="0" cy="8321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8" name="Line 341"/>
          <p:cNvSpPr>
            <a:spLocks noChangeShapeType="1"/>
          </p:cNvSpPr>
          <p:nvPr/>
        </p:nvSpPr>
        <p:spPr bwMode="auto">
          <a:xfrm>
            <a:off x="5037287" y="1092753"/>
            <a:ext cx="0" cy="8321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9" name="Line 342"/>
          <p:cNvSpPr>
            <a:spLocks noChangeShapeType="1"/>
          </p:cNvSpPr>
          <p:nvPr/>
        </p:nvSpPr>
        <p:spPr bwMode="auto">
          <a:xfrm>
            <a:off x="4778266" y="1233560"/>
            <a:ext cx="0" cy="68906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3" name="Rectangle 349"/>
          <p:cNvSpPr>
            <a:spLocks noChangeArrowheads="1"/>
          </p:cNvSpPr>
          <p:nvPr/>
        </p:nvSpPr>
        <p:spPr bwMode="auto">
          <a:xfrm>
            <a:off x="4486221" y="1061593"/>
            <a:ext cx="533190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TIPO</a:t>
            </a:r>
            <a:endParaRPr lang="es-ES" altLang="es-MX" sz="700" dirty="0"/>
          </a:p>
        </p:txBody>
      </p:sp>
      <p:sp>
        <p:nvSpPr>
          <p:cNvPr id="325" name="Line 311"/>
          <p:cNvSpPr>
            <a:spLocks noChangeShapeType="1"/>
          </p:cNvSpPr>
          <p:nvPr/>
        </p:nvSpPr>
        <p:spPr bwMode="auto">
          <a:xfrm>
            <a:off x="6844576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6" name="Line 312"/>
          <p:cNvSpPr>
            <a:spLocks noChangeShapeType="1"/>
          </p:cNvSpPr>
          <p:nvPr/>
        </p:nvSpPr>
        <p:spPr bwMode="auto">
          <a:xfrm>
            <a:off x="4769434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7" name="Line 313"/>
          <p:cNvSpPr>
            <a:spLocks noChangeShapeType="1"/>
          </p:cNvSpPr>
          <p:nvPr/>
        </p:nvSpPr>
        <p:spPr bwMode="auto">
          <a:xfrm>
            <a:off x="5038791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8" name="Line 299"/>
          <p:cNvSpPr>
            <a:spLocks noChangeShapeType="1"/>
          </p:cNvSpPr>
          <p:nvPr/>
        </p:nvSpPr>
        <p:spPr bwMode="auto">
          <a:xfrm>
            <a:off x="6843452" y="1993670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9" name="Line 300"/>
          <p:cNvSpPr>
            <a:spLocks noChangeShapeType="1"/>
          </p:cNvSpPr>
          <p:nvPr/>
        </p:nvSpPr>
        <p:spPr bwMode="auto">
          <a:xfrm>
            <a:off x="4774733" y="1993671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1" name="Line 368"/>
          <p:cNvSpPr>
            <a:spLocks noChangeShapeType="1"/>
          </p:cNvSpPr>
          <p:nvPr/>
        </p:nvSpPr>
        <p:spPr bwMode="auto">
          <a:xfrm>
            <a:off x="5038791" y="1993669"/>
            <a:ext cx="0" cy="258474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2" name="Line 369"/>
          <p:cNvSpPr>
            <a:spLocks noChangeShapeType="1"/>
          </p:cNvSpPr>
          <p:nvPr/>
        </p:nvSpPr>
        <p:spPr bwMode="auto">
          <a:xfrm flipH="1">
            <a:off x="7775019" y="1992764"/>
            <a:ext cx="0" cy="2585669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3" name="Line 371"/>
          <p:cNvSpPr>
            <a:spLocks noChangeShapeType="1"/>
          </p:cNvSpPr>
          <p:nvPr/>
        </p:nvSpPr>
        <p:spPr bwMode="auto">
          <a:xfrm>
            <a:off x="7775089" y="4640262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4" name="Line 372"/>
          <p:cNvSpPr>
            <a:spLocks noChangeShapeType="1"/>
          </p:cNvSpPr>
          <p:nvPr/>
        </p:nvSpPr>
        <p:spPr bwMode="auto">
          <a:xfrm>
            <a:off x="8107115" y="4640262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5" name="Line 373"/>
          <p:cNvSpPr>
            <a:spLocks noChangeShapeType="1"/>
          </p:cNvSpPr>
          <p:nvPr/>
        </p:nvSpPr>
        <p:spPr bwMode="auto">
          <a:xfrm>
            <a:off x="8457961" y="4640262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6" name="Line 374"/>
          <p:cNvSpPr>
            <a:spLocks noChangeShapeType="1"/>
          </p:cNvSpPr>
          <p:nvPr/>
        </p:nvSpPr>
        <p:spPr bwMode="auto">
          <a:xfrm>
            <a:off x="8792384" y="4640262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47" name="Line 398"/>
          <p:cNvSpPr>
            <a:spLocks noChangeShapeType="1"/>
          </p:cNvSpPr>
          <p:nvPr/>
        </p:nvSpPr>
        <p:spPr bwMode="auto">
          <a:xfrm>
            <a:off x="7768543" y="952333"/>
            <a:ext cx="1368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grpSp>
        <p:nvGrpSpPr>
          <p:cNvPr id="355" name="Grupo 354"/>
          <p:cNvGrpSpPr/>
          <p:nvPr/>
        </p:nvGrpSpPr>
        <p:grpSpPr>
          <a:xfrm>
            <a:off x="3036077" y="1352194"/>
            <a:ext cx="576263" cy="401508"/>
            <a:chOff x="1938338" y="1390398"/>
            <a:chExt cx="576263" cy="401508"/>
          </a:xfrm>
        </p:grpSpPr>
        <p:sp>
          <p:nvSpPr>
            <p:cNvPr id="356" name="Rectangle 251"/>
            <p:cNvSpPr>
              <a:spLocks noChangeArrowheads="1"/>
            </p:cNvSpPr>
            <p:nvPr/>
          </p:nvSpPr>
          <p:spPr bwMode="auto">
            <a:xfrm>
              <a:off x="1938338" y="1516446"/>
              <a:ext cx="576263" cy="27546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lnSpc>
                  <a:spcPct val="85000"/>
                </a:lnSpc>
              </a:pPr>
              <a:r>
                <a:rPr lang="es-ES_tradnl" altLang="es-MX" sz="700" dirty="0"/>
                <a:t>&gt; 15 </a:t>
              </a:r>
              <a:r>
                <a:rPr lang="es-ES_tradnl" altLang="es-MX" sz="700" dirty="0" smtClean="0"/>
                <a:t>AÑOS</a:t>
              </a:r>
              <a:endParaRPr lang="es-ES" altLang="es-MX" sz="700" dirty="0"/>
            </a:p>
          </p:txBody>
        </p:sp>
        <p:sp>
          <p:nvSpPr>
            <p:cNvPr id="357" name="CuadroTexto 356"/>
            <p:cNvSpPr txBox="1"/>
            <p:nvPr/>
          </p:nvSpPr>
          <p:spPr>
            <a:xfrm>
              <a:off x="2044945" y="1390398"/>
              <a:ext cx="384175" cy="1538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400" dirty="0" smtClean="0"/>
                <a:t>MENOR</a:t>
              </a:r>
              <a:endParaRPr lang="es-MX" dirty="0"/>
            </a:p>
          </p:txBody>
        </p:sp>
      </p:grpSp>
      <p:sp>
        <p:nvSpPr>
          <p:cNvPr id="359" name="Rectangle 252"/>
          <p:cNvSpPr>
            <a:spLocks noChangeArrowheads="1"/>
          </p:cNvSpPr>
          <p:nvPr/>
        </p:nvSpPr>
        <p:spPr bwMode="auto">
          <a:xfrm>
            <a:off x="3724833" y="1395209"/>
            <a:ext cx="528638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/>
              <a:t>20 Y MÁS </a:t>
            </a:r>
            <a:r>
              <a:rPr lang="es-ES_tradnl" altLang="es-MX" sz="700" dirty="0" smtClean="0"/>
              <a:t>AÑOS</a:t>
            </a:r>
            <a:endParaRPr lang="es-ES" altLang="es-MX" sz="700" dirty="0"/>
          </a:p>
        </p:txBody>
      </p:sp>
      <p:sp>
        <p:nvSpPr>
          <p:cNvPr id="361" name="Rectangle 246"/>
          <p:cNvSpPr>
            <a:spLocks noChangeArrowheads="1"/>
          </p:cNvSpPr>
          <p:nvPr/>
        </p:nvSpPr>
        <p:spPr bwMode="auto">
          <a:xfrm>
            <a:off x="3193969" y="1048655"/>
            <a:ext cx="873237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EDAD</a:t>
            </a:r>
            <a:endParaRPr lang="es-ES" altLang="es-MX" sz="700" dirty="0"/>
          </a:p>
        </p:txBody>
      </p:sp>
      <p:sp>
        <p:nvSpPr>
          <p:cNvPr id="362" name="Line 339"/>
          <p:cNvSpPr>
            <a:spLocks noChangeShapeType="1"/>
          </p:cNvSpPr>
          <p:nvPr/>
        </p:nvSpPr>
        <p:spPr bwMode="auto">
          <a:xfrm flipH="1">
            <a:off x="6536670" y="1353510"/>
            <a:ext cx="0" cy="56260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63" name="Rectangle 318"/>
          <p:cNvSpPr>
            <a:spLocks noChangeArrowheads="1"/>
          </p:cNvSpPr>
          <p:nvPr/>
        </p:nvSpPr>
        <p:spPr bwMode="auto">
          <a:xfrm rot="16200000">
            <a:off x="5601592" y="1354293"/>
            <a:ext cx="996157" cy="2923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SUPERVISOR(A)</a:t>
            </a:r>
          </a:p>
          <a:p>
            <a:r>
              <a:rPr lang="es-ES_tradnl" altLang="es-MX" sz="650" dirty="0" smtClean="0"/>
              <a:t>AUX. SALUD</a:t>
            </a:r>
            <a:endParaRPr lang="es-ES" altLang="es-MX" sz="650" dirty="0"/>
          </a:p>
        </p:txBody>
      </p:sp>
      <p:sp>
        <p:nvSpPr>
          <p:cNvPr id="364" name="Rectangle 318"/>
          <p:cNvSpPr>
            <a:spLocks noChangeArrowheads="1"/>
          </p:cNvSpPr>
          <p:nvPr/>
        </p:nvSpPr>
        <p:spPr bwMode="auto">
          <a:xfrm rot="16200000">
            <a:off x="6074569" y="1565144"/>
            <a:ext cx="610625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GENERAL</a:t>
            </a:r>
          </a:p>
        </p:txBody>
      </p:sp>
      <p:sp>
        <p:nvSpPr>
          <p:cNvPr id="365" name="Rectangle 318"/>
          <p:cNvSpPr>
            <a:spLocks noChangeArrowheads="1"/>
          </p:cNvSpPr>
          <p:nvPr/>
        </p:nvSpPr>
        <p:spPr bwMode="auto">
          <a:xfrm rot="16200000">
            <a:off x="6358629" y="1483162"/>
            <a:ext cx="69951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DE UNIDAD</a:t>
            </a:r>
          </a:p>
          <a:p>
            <a:pPr algn="ctr"/>
            <a:r>
              <a:rPr lang="es-ES_tradnl" altLang="es-MX" sz="700" dirty="0" smtClean="0"/>
              <a:t>MÓVIL </a:t>
            </a:r>
          </a:p>
        </p:txBody>
      </p:sp>
      <p:sp>
        <p:nvSpPr>
          <p:cNvPr id="366" name="Rectangle 318"/>
          <p:cNvSpPr>
            <a:spLocks noChangeArrowheads="1"/>
          </p:cNvSpPr>
          <p:nvPr/>
        </p:nvSpPr>
        <p:spPr bwMode="auto">
          <a:xfrm>
            <a:off x="6205863" y="1199012"/>
            <a:ext cx="670355" cy="20005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 smtClean="0"/>
              <a:t>MÉDICA(O)</a:t>
            </a:r>
          </a:p>
        </p:txBody>
      </p:sp>
      <p:sp>
        <p:nvSpPr>
          <p:cNvPr id="367" name="Line 339"/>
          <p:cNvSpPr>
            <a:spLocks noChangeShapeType="1"/>
          </p:cNvSpPr>
          <p:nvPr/>
        </p:nvSpPr>
        <p:spPr bwMode="auto">
          <a:xfrm>
            <a:off x="5322495" y="1231095"/>
            <a:ext cx="0" cy="68581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cxnSp>
        <p:nvCxnSpPr>
          <p:cNvPr id="368" name="Conector recto 367"/>
          <p:cNvCxnSpPr/>
          <p:nvPr/>
        </p:nvCxnSpPr>
        <p:spPr bwMode="auto">
          <a:xfrm>
            <a:off x="6260081" y="1355886"/>
            <a:ext cx="576000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</p:cxnSp>
      <p:sp>
        <p:nvSpPr>
          <p:cNvPr id="369" name="Line 339"/>
          <p:cNvSpPr>
            <a:spLocks noChangeShapeType="1"/>
          </p:cNvSpPr>
          <p:nvPr/>
        </p:nvSpPr>
        <p:spPr bwMode="auto">
          <a:xfrm>
            <a:off x="6251621" y="1233199"/>
            <a:ext cx="519" cy="6859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0" name="Line 153"/>
          <p:cNvSpPr>
            <a:spLocks noChangeShapeType="1"/>
          </p:cNvSpPr>
          <p:nvPr/>
        </p:nvSpPr>
        <p:spPr bwMode="auto">
          <a:xfrm>
            <a:off x="-8676" y="1922463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1" name="Rectangle 354"/>
          <p:cNvSpPr>
            <a:spLocks noChangeArrowheads="1"/>
          </p:cNvSpPr>
          <p:nvPr/>
        </p:nvSpPr>
        <p:spPr bwMode="auto">
          <a:xfrm rot="16200000">
            <a:off x="8564788" y="1412228"/>
            <a:ext cx="82082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dirty="0"/>
              <a:t>CAJAS </a:t>
            </a:r>
            <a:r>
              <a:rPr lang="es-ES_tradnl" altLang="es-MX" sz="700" dirty="0" smtClean="0"/>
              <a:t>ENTREGADAS</a:t>
            </a:r>
            <a:endParaRPr lang="es-ES" altLang="es-MX" sz="700" dirty="0"/>
          </a:p>
        </p:txBody>
      </p:sp>
      <p:sp>
        <p:nvSpPr>
          <p:cNvPr id="372" name="Line 369"/>
          <p:cNvSpPr>
            <a:spLocks noChangeShapeType="1"/>
          </p:cNvSpPr>
          <p:nvPr/>
        </p:nvSpPr>
        <p:spPr bwMode="auto">
          <a:xfrm>
            <a:off x="8107190" y="1997972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73" name="Line 369"/>
          <p:cNvSpPr>
            <a:spLocks noChangeShapeType="1"/>
          </p:cNvSpPr>
          <p:nvPr/>
        </p:nvSpPr>
        <p:spPr bwMode="auto">
          <a:xfrm>
            <a:off x="8790595" y="1995119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74" name="Line 298"/>
          <p:cNvSpPr>
            <a:spLocks noChangeShapeType="1"/>
          </p:cNvSpPr>
          <p:nvPr/>
        </p:nvSpPr>
        <p:spPr bwMode="auto">
          <a:xfrm>
            <a:off x="6252981" y="1997971"/>
            <a:ext cx="0" cy="258236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5" name="Line 309"/>
          <p:cNvSpPr>
            <a:spLocks noChangeShapeType="1"/>
          </p:cNvSpPr>
          <p:nvPr/>
        </p:nvSpPr>
        <p:spPr bwMode="auto">
          <a:xfrm>
            <a:off x="6252981" y="463919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6" name="Line 357"/>
          <p:cNvSpPr>
            <a:spLocks noChangeShapeType="1"/>
          </p:cNvSpPr>
          <p:nvPr/>
        </p:nvSpPr>
        <p:spPr bwMode="auto">
          <a:xfrm>
            <a:off x="7157010" y="1234265"/>
            <a:ext cx="0" cy="68926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7" name="Line 367"/>
          <p:cNvSpPr>
            <a:spLocks noChangeShapeType="1"/>
          </p:cNvSpPr>
          <p:nvPr/>
        </p:nvSpPr>
        <p:spPr bwMode="auto">
          <a:xfrm>
            <a:off x="7157239" y="1993700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78" name="Line 314"/>
          <p:cNvSpPr>
            <a:spLocks noChangeShapeType="1"/>
          </p:cNvSpPr>
          <p:nvPr/>
        </p:nvSpPr>
        <p:spPr bwMode="auto">
          <a:xfrm>
            <a:off x="7161121" y="4639199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79" name="Line 369"/>
          <p:cNvSpPr>
            <a:spLocks noChangeShapeType="1"/>
          </p:cNvSpPr>
          <p:nvPr/>
        </p:nvSpPr>
        <p:spPr bwMode="auto">
          <a:xfrm>
            <a:off x="8451634" y="1997085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80" name="Line 359"/>
          <p:cNvSpPr>
            <a:spLocks noChangeShapeType="1"/>
          </p:cNvSpPr>
          <p:nvPr/>
        </p:nvSpPr>
        <p:spPr bwMode="auto">
          <a:xfrm>
            <a:off x="8104809" y="1230120"/>
            <a:ext cx="0" cy="6950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2" name="Line 196"/>
          <p:cNvSpPr>
            <a:spLocks noChangeShapeType="1"/>
          </p:cNvSpPr>
          <p:nvPr/>
        </p:nvSpPr>
        <p:spPr bwMode="auto">
          <a:xfrm>
            <a:off x="2754" y="3926482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3" name="Line 197"/>
          <p:cNvSpPr>
            <a:spLocks noChangeShapeType="1"/>
          </p:cNvSpPr>
          <p:nvPr/>
        </p:nvSpPr>
        <p:spPr bwMode="auto">
          <a:xfrm>
            <a:off x="2754" y="414397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4" name="Line 198"/>
          <p:cNvSpPr>
            <a:spLocks noChangeShapeType="1"/>
          </p:cNvSpPr>
          <p:nvPr/>
        </p:nvSpPr>
        <p:spPr bwMode="auto">
          <a:xfrm>
            <a:off x="2754" y="4355107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5" name="Line 200"/>
          <p:cNvSpPr>
            <a:spLocks noChangeShapeType="1"/>
          </p:cNvSpPr>
          <p:nvPr/>
        </p:nvSpPr>
        <p:spPr bwMode="auto">
          <a:xfrm>
            <a:off x="2753" y="3496270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6" name="Line 201"/>
          <p:cNvSpPr>
            <a:spLocks noChangeShapeType="1"/>
          </p:cNvSpPr>
          <p:nvPr/>
        </p:nvSpPr>
        <p:spPr bwMode="auto">
          <a:xfrm>
            <a:off x="2754" y="3708995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87" name="Line 198"/>
          <p:cNvSpPr>
            <a:spLocks noChangeShapeType="1"/>
          </p:cNvSpPr>
          <p:nvPr/>
        </p:nvSpPr>
        <p:spPr bwMode="auto">
          <a:xfrm>
            <a:off x="11215" y="4583707"/>
            <a:ext cx="9144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2" name="Text Box 360"/>
          <p:cNvSpPr txBox="1">
            <a:spLocks noChangeArrowheads="1"/>
          </p:cNvSpPr>
          <p:nvPr/>
        </p:nvSpPr>
        <p:spPr bwMode="auto">
          <a:xfrm>
            <a:off x="7809861" y="773883"/>
            <a:ext cx="1328855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b="1" dirty="0" smtClean="0"/>
              <a:t>SALUD INDÍGENA</a:t>
            </a:r>
            <a:endParaRPr lang="es-ES_tradnl" altLang="es-MX" sz="800" b="1" dirty="0"/>
          </a:p>
        </p:txBody>
      </p:sp>
      <p:sp>
        <p:nvSpPr>
          <p:cNvPr id="282" name="Rectangle 319"/>
          <p:cNvSpPr>
            <a:spLocks noChangeArrowheads="1"/>
          </p:cNvSpPr>
          <p:nvPr/>
        </p:nvSpPr>
        <p:spPr bwMode="auto">
          <a:xfrm>
            <a:off x="1111500" y="922586"/>
            <a:ext cx="1685037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ABORTO</a:t>
            </a:r>
            <a:endParaRPr lang="es-ES" altLang="es-MX" sz="700" b="1" dirty="0"/>
          </a:p>
        </p:txBody>
      </p:sp>
      <p:sp>
        <p:nvSpPr>
          <p:cNvPr id="283" name="Rectangle 321"/>
          <p:cNvSpPr>
            <a:spLocks noChangeArrowheads="1"/>
          </p:cNvSpPr>
          <p:nvPr/>
        </p:nvSpPr>
        <p:spPr bwMode="auto">
          <a:xfrm>
            <a:off x="918110" y="1479210"/>
            <a:ext cx="839133" cy="198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700" b="1" dirty="0"/>
              <a:t>TOTAL</a:t>
            </a:r>
            <a:endParaRPr lang="es-ES" altLang="es-MX" sz="700" b="1" dirty="0"/>
          </a:p>
        </p:txBody>
      </p:sp>
      <p:sp>
        <p:nvSpPr>
          <p:cNvPr id="290" name="Line 331"/>
          <p:cNvSpPr>
            <a:spLocks noChangeShapeType="1"/>
          </p:cNvSpPr>
          <p:nvPr/>
        </p:nvSpPr>
        <p:spPr bwMode="auto">
          <a:xfrm flipH="1">
            <a:off x="1147553" y="804058"/>
            <a:ext cx="1479" cy="1118405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292" name="Line 333"/>
          <p:cNvSpPr>
            <a:spLocks noChangeShapeType="1"/>
          </p:cNvSpPr>
          <p:nvPr/>
        </p:nvSpPr>
        <p:spPr bwMode="auto">
          <a:xfrm>
            <a:off x="1543272" y="1089681"/>
            <a:ext cx="0" cy="8327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293" name="Line 334"/>
          <p:cNvSpPr>
            <a:spLocks noChangeShapeType="1"/>
          </p:cNvSpPr>
          <p:nvPr/>
        </p:nvSpPr>
        <p:spPr bwMode="auto">
          <a:xfrm>
            <a:off x="2173443" y="1233201"/>
            <a:ext cx="0" cy="68926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01" name="Line 345"/>
          <p:cNvSpPr>
            <a:spLocks noChangeShapeType="1"/>
          </p:cNvSpPr>
          <p:nvPr/>
        </p:nvSpPr>
        <p:spPr bwMode="auto">
          <a:xfrm>
            <a:off x="1543006" y="1224253"/>
            <a:ext cx="954000" cy="6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18" name="Line 304"/>
          <p:cNvSpPr>
            <a:spLocks noChangeShapeType="1"/>
          </p:cNvSpPr>
          <p:nvPr/>
        </p:nvSpPr>
        <p:spPr bwMode="auto">
          <a:xfrm>
            <a:off x="1540407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19" name="Line 305"/>
          <p:cNvSpPr>
            <a:spLocks noChangeShapeType="1"/>
          </p:cNvSpPr>
          <p:nvPr/>
        </p:nvSpPr>
        <p:spPr bwMode="auto">
          <a:xfrm>
            <a:off x="2173443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0" name="Line 306"/>
          <p:cNvSpPr>
            <a:spLocks noChangeShapeType="1"/>
          </p:cNvSpPr>
          <p:nvPr/>
        </p:nvSpPr>
        <p:spPr bwMode="auto">
          <a:xfrm>
            <a:off x="2508054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29" name="Line 288"/>
          <p:cNvSpPr>
            <a:spLocks noChangeShapeType="1"/>
          </p:cNvSpPr>
          <p:nvPr/>
        </p:nvSpPr>
        <p:spPr bwMode="auto">
          <a:xfrm>
            <a:off x="1148292" y="1995118"/>
            <a:ext cx="0" cy="2589582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s-MX"/>
          </a:p>
        </p:txBody>
      </p:sp>
      <p:sp>
        <p:nvSpPr>
          <p:cNvPr id="331" name="Line 290"/>
          <p:cNvSpPr>
            <a:spLocks noChangeShapeType="1"/>
          </p:cNvSpPr>
          <p:nvPr/>
        </p:nvSpPr>
        <p:spPr bwMode="auto">
          <a:xfrm flipH="1">
            <a:off x="1540407" y="2000404"/>
            <a:ext cx="0" cy="258429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2" name="Line 291"/>
          <p:cNvSpPr>
            <a:spLocks noChangeShapeType="1"/>
          </p:cNvSpPr>
          <p:nvPr/>
        </p:nvSpPr>
        <p:spPr bwMode="auto">
          <a:xfrm>
            <a:off x="2173443" y="1992765"/>
            <a:ext cx="0" cy="259193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33" name="Line 292"/>
          <p:cNvSpPr>
            <a:spLocks noChangeShapeType="1"/>
          </p:cNvSpPr>
          <p:nvPr/>
        </p:nvSpPr>
        <p:spPr bwMode="auto">
          <a:xfrm>
            <a:off x="2508054" y="199511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349" name="Rectangle 251"/>
          <p:cNvSpPr>
            <a:spLocks noChangeArrowheads="1"/>
          </p:cNvSpPr>
          <p:nvPr/>
        </p:nvSpPr>
        <p:spPr bwMode="auto">
          <a:xfrm>
            <a:off x="1723917" y="1420092"/>
            <a:ext cx="576263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15 A 19</a:t>
            </a:r>
          </a:p>
          <a:p>
            <a:pPr algn="ctr">
              <a:lnSpc>
                <a:spcPct val="85000"/>
              </a:lnSpc>
            </a:pPr>
            <a:endParaRPr lang="es-ES_tradnl" altLang="es-MX" sz="700" dirty="0"/>
          </a:p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AÑOS</a:t>
            </a:r>
            <a:endParaRPr lang="es-ES" altLang="es-MX" sz="700" dirty="0"/>
          </a:p>
        </p:txBody>
      </p:sp>
      <p:sp>
        <p:nvSpPr>
          <p:cNvPr id="352" name="Rectangle 252"/>
          <p:cNvSpPr>
            <a:spLocks noChangeArrowheads="1"/>
          </p:cNvSpPr>
          <p:nvPr/>
        </p:nvSpPr>
        <p:spPr bwMode="auto">
          <a:xfrm>
            <a:off x="2081957" y="1427050"/>
            <a:ext cx="528638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20 Y MÁS AÑOS </a:t>
            </a:r>
            <a:endParaRPr lang="es-ES" altLang="es-MX" sz="700" dirty="0"/>
          </a:p>
        </p:txBody>
      </p:sp>
      <p:sp>
        <p:nvSpPr>
          <p:cNvPr id="354" name="Rectangle 246"/>
          <p:cNvSpPr>
            <a:spLocks noChangeArrowheads="1"/>
          </p:cNvSpPr>
          <p:nvPr/>
        </p:nvSpPr>
        <p:spPr bwMode="auto">
          <a:xfrm>
            <a:off x="1541637" y="1062773"/>
            <a:ext cx="94374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/>
            <a:r>
              <a:rPr lang="es-ES_tradnl" altLang="es-MX" sz="800" dirty="0"/>
              <a:t>EDAD</a:t>
            </a:r>
            <a:endParaRPr lang="es-ES" altLang="es-MX" sz="700" dirty="0"/>
          </a:p>
        </p:txBody>
      </p:sp>
      <p:sp>
        <p:nvSpPr>
          <p:cNvPr id="141" name="Line 304"/>
          <p:cNvSpPr>
            <a:spLocks noChangeShapeType="1"/>
          </p:cNvSpPr>
          <p:nvPr/>
        </p:nvSpPr>
        <p:spPr bwMode="auto">
          <a:xfrm>
            <a:off x="1148292" y="4640263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0" name="Line 334"/>
          <p:cNvSpPr>
            <a:spLocks noChangeShapeType="1"/>
          </p:cNvSpPr>
          <p:nvPr/>
        </p:nvSpPr>
        <p:spPr bwMode="auto">
          <a:xfrm>
            <a:off x="1851182" y="1233201"/>
            <a:ext cx="0" cy="689261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3" name="Line 305"/>
          <p:cNvSpPr>
            <a:spLocks noChangeShapeType="1"/>
          </p:cNvSpPr>
          <p:nvPr/>
        </p:nvSpPr>
        <p:spPr bwMode="auto">
          <a:xfrm>
            <a:off x="1851182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44" name="Line 291"/>
          <p:cNvSpPr>
            <a:spLocks noChangeShapeType="1"/>
          </p:cNvSpPr>
          <p:nvPr/>
        </p:nvSpPr>
        <p:spPr bwMode="auto">
          <a:xfrm>
            <a:off x="1851182" y="1992765"/>
            <a:ext cx="0" cy="259193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grpSp>
        <p:nvGrpSpPr>
          <p:cNvPr id="145" name="Grupo 144"/>
          <p:cNvGrpSpPr/>
          <p:nvPr/>
        </p:nvGrpSpPr>
        <p:grpSpPr>
          <a:xfrm>
            <a:off x="1426194" y="1382553"/>
            <a:ext cx="528638" cy="403082"/>
            <a:chOff x="2352675" y="1421201"/>
            <a:chExt cx="528638" cy="403082"/>
          </a:xfrm>
        </p:grpSpPr>
        <p:sp>
          <p:nvSpPr>
            <p:cNvPr id="146" name="Rectangle 252"/>
            <p:cNvSpPr>
              <a:spLocks noChangeArrowheads="1"/>
            </p:cNvSpPr>
            <p:nvPr/>
          </p:nvSpPr>
          <p:spPr bwMode="auto">
            <a:xfrm>
              <a:off x="2352675" y="1548823"/>
              <a:ext cx="528638" cy="27546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800000"/>
                  <a:headEnd type="none" w="sm" len="sm"/>
                  <a:tailEnd type="none" w="sm" len="sm"/>
                </a14:hiddenLine>
              </a:ext>
            </a:extLst>
          </p:spPr>
          <p:txBody>
            <a:bodyPr>
              <a:spAutoFit/>
            </a:bodyPr>
            <a:lstStyle>
              <a:lvl1pPr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marL="742950" indent="-28575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marL="11430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marL="16002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marL="2057400" indent="-228600" defTabSz="762000"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marL="25146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marL="29718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marL="34290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marL="3886200" indent="-228600" defTabSz="762000"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190500" algn="l"/>
                </a:tabLs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lnSpc>
                  <a:spcPct val="85000"/>
                </a:lnSpc>
              </a:pPr>
              <a:r>
                <a:rPr lang="es-ES_tradnl" altLang="es-MX" sz="700" dirty="0" smtClean="0"/>
                <a:t>&gt; 15 AÑOS </a:t>
              </a:r>
              <a:endParaRPr lang="es-ES" altLang="es-MX" sz="700" dirty="0"/>
            </a:p>
          </p:txBody>
        </p:sp>
        <p:sp>
          <p:nvSpPr>
            <p:cNvPr id="147" name="CuadroTexto 146"/>
            <p:cNvSpPr txBox="1"/>
            <p:nvPr/>
          </p:nvSpPr>
          <p:spPr>
            <a:xfrm>
              <a:off x="2415433" y="1421201"/>
              <a:ext cx="451591" cy="1538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s-MX" sz="400" dirty="0"/>
                <a:t>MENOR</a:t>
              </a:r>
              <a:endParaRPr lang="es-MX" dirty="0"/>
            </a:p>
          </p:txBody>
        </p:sp>
      </p:grpSp>
      <p:sp>
        <p:nvSpPr>
          <p:cNvPr id="148" name="Rectangle 318"/>
          <p:cNvSpPr>
            <a:spLocks noChangeArrowheads="1"/>
          </p:cNvSpPr>
          <p:nvPr/>
        </p:nvSpPr>
        <p:spPr bwMode="auto">
          <a:xfrm rot="16200000">
            <a:off x="5065621" y="1419067"/>
            <a:ext cx="81496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PARTERÍA PROFESIONAL</a:t>
            </a:r>
            <a:endParaRPr lang="es-ES" altLang="es-MX" sz="700" dirty="0"/>
          </a:p>
        </p:txBody>
      </p:sp>
      <p:sp>
        <p:nvSpPr>
          <p:cNvPr id="149" name="Line 309"/>
          <p:cNvSpPr>
            <a:spLocks noChangeShapeType="1"/>
          </p:cNvSpPr>
          <p:nvPr/>
        </p:nvSpPr>
        <p:spPr bwMode="auto">
          <a:xfrm>
            <a:off x="5635572" y="4638284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0" name="Line 296"/>
          <p:cNvSpPr>
            <a:spLocks noChangeShapeType="1"/>
          </p:cNvSpPr>
          <p:nvPr/>
        </p:nvSpPr>
        <p:spPr bwMode="auto">
          <a:xfrm>
            <a:off x="5635572" y="1993663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1" name="Line 339"/>
          <p:cNvSpPr>
            <a:spLocks noChangeShapeType="1"/>
          </p:cNvSpPr>
          <p:nvPr/>
        </p:nvSpPr>
        <p:spPr bwMode="auto">
          <a:xfrm>
            <a:off x="5635572" y="1229116"/>
            <a:ext cx="0" cy="68581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2" name="Line 336"/>
          <p:cNvSpPr>
            <a:spLocks noChangeShapeType="1"/>
          </p:cNvSpPr>
          <p:nvPr/>
        </p:nvSpPr>
        <p:spPr bwMode="auto">
          <a:xfrm>
            <a:off x="3500975" y="1240925"/>
            <a:ext cx="0" cy="680115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3" name="Line 307"/>
          <p:cNvSpPr>
            <a:spLocks noChangeShapeType="1"/>
          </p:cNvSpPr>
          <p:nvPr/>
        </p:nvSpPr>
        <p:spPr bwMode="auto">
          <a:xfrm>
            <a:off x="3505490" y="4644127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4" name="Line 293"/>
          <p:cNvSpPr>
            <a:spLocks noChangeShapeType="1"/>
          </p:cNvSpPr>
          <p:nvPr/>
        </p:nvSpPr>
        <p:spPr bwMode="auto">
          <a:xfrm>
            <a:off x="3505490" y="2002311"/>
            <a:ext cx="0" cy="2581029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56" name="Rectangle 252"/>
          <p:cNvSpPr>
            <a:spLocks noChangeArrowheads="1"/>
          </p:cNvSpPr>
          <p:nvPr/>
        </p:nvSpPr>
        <p:spPr bwMode="auto">
          <a:xfrm>
            <a:off x="3398679" y="1383833"/>
            <a:ext cx="528638" cy="3670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lnSpc>
                <a:spcPct val="85000"/>
              </a:lnSpc>
            </a:pPr>
            <a:r>
              <a:rPr lang="es-ES_tradnl" altLang="es-MX" sz="700" dirty="0"/>
              <a:t>15 A 19</a:t>
            </a:r>
          </a:p>
          <a:p>
            <a:pPr algn="ctr">
              <a:lnSpc>
                <a:spcPct val="85000"/>
              </a:lnSpc>
            </a:pPr>
            <a:endParaRPr lang="es-ES_tradnl" altLang="es-MX" sz="700" dirty="0"/>
          </a:p>
          <a:p>
            <a:pPr algn="ctr">
              <a:lnSpc>
                <a:spcPct val="85000"/>
              </a:lnSpc>
            </a:pPr>
            <a:r>
              <a:rPr lang="es-ES_tradnl" altLang="es-MX" sz="700" dirty="0" smtClean="0"/>
              <a:t>AÑOS </a:t>
            </a:r>
            <a:endParaRPr lang="es-ES" altLang="es-MX" sz="700" dirty="0"/>
          </a:p>
        </p:txBody>
      </p:sp>
      <p:sp>
        <p:nvSpPr>
          <p:cNvPr id="159" name="Line 335"/>
          <p:cNvSpPr>
            <a:spLocks noChangeShapeType="1"/>
          </p:cNvSpPr>
          <p:nvPr/>
        </p:nvSpPr>
        <p:spPr bwMode="auto">
          <a:xfrm>
            <a:off x="2798426" y="952079"/>
            <a:ext cx="0" cy="976479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0" name="Line 306"/>
          <p:cNvSpPr>
            <a:spLocks noChangeShapeType="1"/>
          </p:cNvSpPr>
          <p:nvPr/>
        </p:nvSpPr>
        <p:spPr bwMode="auto">
          <a:xfrm>
            <a:off x="2800662" y="4646359"/>
            <a:ext cx="0" cy="2232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1" name="Line 292"/>
          <p:cNvSpPr>
            <a:spLocks noChangeShapeType="1"/>
          </p:cNvSpPr>
          <p:nvPr/>
        </p:nvSpPr>
        <p:spPr bwMode="auto">
          <a:xfrm>
            <a:off x="2800662" y="2001214"/>
            <a:ext cx="0" cy="2592000"/>
          </a:xfrm>
          <a:prstGeom prst="line">
            <a:avLst/>
          </a:prstGeom>
          <a:noFill/>
          <a:ln w="15875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2" name="Line 333"/>
          <p:cNvSpPr>
            <a:spLocks noChangeShapeType="1"/>
          </p:cNvSpPr>
          <p:nvPr/>
        </p:nvSpPr>
        <p:spPr bwMode="auto">
          <a:xfrm>
            <a:off x="2506440" y="1089681"/>
            <a:ext cx="0" cy="832782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3" name="Rectangle 318"/>
          <p:cNvSpPr>
            <a:spLocks noChangeArrowheads="1"/>
          </p:cNvSpPr>
          <p:nvPr/>
        </p:nvSpPr>
        <p:spPr bwMode="auto">
          <a:xfrm rot="16200000">
            <a:off x="2195426" y="1329313"/>
            <a:ext cx="920442" cy="3924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/>
              <a:t>ATENDIDO POR</a:t>
            </a:r>
            <a:endParaRPr lang="es-ES" altLang="es-MX" sz="650" dirty="0"/>
          </a:p>
          <a:p>
            <a:r>
              <a:rPr lang="es-ES_tradnl" altLang="es-MX" sz="650" dirty="0" smtClean="0"/>
              <a:t>PARTERÍA PROFESIONAL</a:t>
            </a:r>
            <a:endParaRPr lang="es-ES" altLang="es-MX" sz="650" dirty="0"/>
          </a:p>
        </p:txBody>
      </p:sp>
      <p:sp>
        <p:nvSpPr>
          <p:cNvPr id="164" name="Rectangle 318"/>
          <p:cNvSpPr>
            <a:spLocks noChangeArrowheads="1"/>
          </p:cNvSpPr>
          <p:nvPr/>
        </p:nvSpPr>
        <p:spPr bwMode="auto">
          <a:xfrm rot="16200000">
            <a:off x="5382613" y="1425163"/>
            <a:ext cx="81496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700" dirty="0" smtClean="0"/>
              <a:t>PARTERÍA TÉCNICA</a:t>
            </a:r>
            <a:endParaRPr lang="es-ES" altLang="es-MX" sz="700" dirty="0"/>
          </a:p>
        </p:txBody>
      </p:sp>
      <p:sp>
        <p:nvSpPr>
          <p:cNvPr id="165" name="Line 309"/>
          <p:cNvSpPr>
            <a:spLocks noChangeShapeType="1"/>
          </p:cNvSpPr>
          <p:nvPr/>
        </p:nvSpPr>
        <p:spPr bwMode="auto">
          <a:xfrm>
            <a:off x="5940372" y="4644380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6" name="Line 296"/>
          <p:cNvSpPr>
            <a:spLocks noChangeShapeType="1"/>
          </p:cNvSpPr>
          <p:nvPr/>
        </p:nvSpPr>
        <p:spPr bwMode="auto">
          <a:xfrm>
            <a:off x="5940372" y="1999759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7" name="Line 339"/>
          <p:cNvSpPr>
            <a:spLocks noChangeShapeType="1"/>
          </p:cNvSpPr>
          <p:nvPr/>
        </p:nvSpPr>
        <p:spPr bwMode="auto">
          <a:xfrm>
            <a:off x="5940372" y="1235212"/>
            <a:ext cx="0" cy="68581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8" name="Line 350"/>
          <p:cNvSpPr>
            <a:spLocks noChangeShapeType="1"/>
          </p:cNvSpPr>
          <p:nvPr/>
        </p:nvSpPr>
        <p:spPr bwMode="auto">
          <a:xfrm>
            <a:off x="4497109" y="1233201"/>
            <a:ext cx="29520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69" name="Rectangle 318"/>
          <p:cNvSpPr>
            <a:spLocks noChangeArrowheads="1"/>
          </p:cNvSpPr>
          <p:nvPr/>
        </p:nvSpPr>
        <p:spPr bwMode="auto">
          <a:xfrm rot="16200000">
            <a:off x="3865304" y="1316843"/>
            <a:ext cx="920442" cy="39241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defTabSz="762000"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defTabSz="762000"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r>
              <a:rPr lang="es-ES_tradnl" altLang="es-MX" sz="650" dirty="0" smtClean="0"/>
              <a:t>POSICIÓN LIBREMENTE ELEGIDA</a:t>
            </a:r>
            <a:endParaRPr lang="es-ES" altLang="es-MX" sz="650" dirty="0"/>
          </a:p>
        </p:txBody>
      </p:sp>
      <p:sp>
        <p:nvSpPr>
          <p:cNvPr id="173" name="Line 332"/>
          <p:cNvSpPr>
            <a:spLocks noChangeShapeType="1"/>
          </p:cNvSpPr>
          <p:nvPr/>
        </p:nvSpPr>
        <p:spPr bwMode="auto">
          <a:xfrm>
            <a:off x="4501661" y="1095618"/>
            <a:ext cx="0" cy="826844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4" name="Line 303"/>
          <p:cNvSpPr>
            <a:spLocks noChangeShapeType="1"/>
          </p:cNvSpPr>
          <p:nvPr/>
        </p:nvSpPr>
        <p:spPr bwMode="auto">
          <a:xfrm>
            <a:off x="4501661" y="4640263"/>
            <a:ext cx="0" cy="2232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  <p:sp>
        <p:nvSpPr>
          <p:cNvPr id="175" name="Line 289"/>
          <p:cNvSpPr>
            <a:spLocks noChangeShapeType="1"/>
          </p:cNvSpPr>
          <p:nvPr/>
        </p:nvSpPr>
        <p:spPr bwMode="auto">
          <a:xfrm>
            <a:off x="4501661" y="1995118"/>
            <a:ext cx="0" cy="259200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s-MX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6603</TotalTime>
  <Words>257</Words>
  <Application>Microsoft Office PowerPoint</Application>
  <PresentationFormat>Carta (216 x 279 mm)</PresentationFormat>
  <Paragraphs>125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5" baseType="lpstr">
      <vt:lpstr>Arial</vt:lpstr>
      <vt:lpstr>Times New Roman</vt:lpstr>
      <vt:lpstr>Diseño predeterminado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Conformación e Integración de Bases de Datos</dc:creator>
  <cp:lastModifiedBy>Oskar Armando Aguas Barajas</cp:lastModifiedBy>
  <cp:revision>210</cp:revision>
  <cp:lastPrinted>2015-10-16T22:46:50Z</cp:lastPrinted>
  <dcterms:created xsi:type="dcterms:W3CDTF">1999-03-16T19:31:02Z</dcterms:created>
  <dcterms:modified xsi:type="dcterms:W3CDTF">2024-11-29T19:22:59Z</dcterms:modified>
</cp:coreProperties>
</file>